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Lst>
  <p:notesMasterIdLst>
    <p:notesMasterId r:id="rId17"/>
  </p:notesMasterIdLst>
  <p:sldIdLst>
    <p:sldId id="365" r:id="rId5"/>
    <p:sldId id="301" r:id="rId6"/>
    <p:sldId id="302" r:id="rId7"/>
    <p:sldId id="303" r:id="rId8"/>
    <p:sldId id="341" r:id="rId9"/>
    <p:sldId id="304" r:id="rId10"/>
    <p:sldId id="343" r:id="rId11"/>
    <p:sldId id="363" r:id="rId12"/>
    <p:sldId id="344" r:id="rId13"/>
    <p:sldId id="345" r:id="rId14"/>
    <p:sldId id="305" r:id="rId15"/>
    <p:sldId id="306" r:id="rId16"/>
    <p:sldId id="420" r:id="rId18"/>
    <p:sldId id="308" r:id="rId19"/>
    <p:sldId id="309" r:id="rId20"/>
    <p:sldId id="310" r:id="rId21"/>
    <p:sldId id="349" r:id="rId22"/>
    <p:sldId id="311" r:id="rId23"/>
    <p:sldId id="312" r:id="rId24"/>
    <p:sldId id="313" r:id="rId25"/>
    <p:sldId id="314" r:id="rId26"/>
    <p:sldId id="333" r:id="rId27"/>
    <p:sldId id="348" r:id="rId28"/>
    <p:sldId id="315" r:id="rId29"/>
    <p:sldId id="334" r:id="rId30"/>
    <p:sldId id="346" r:id="rId31"/>
    <p:sldId id="347" r:id="rId32"/>
    <p:sldId id="335" r:id="rId33"/>
    <p:sldId id="316" r:id="rId34"/>
    <p:sldId id="317" r:id="rId35"/>
    <p:sldId id="336" r:id="rId36"/>
    <p:sldId id="337" r:id="rId37"/>
    <p:sldId id="318" r:id="rId38"/>
    <p:sldId id="319" r:id="rId39"/>
    <p:sldId id="338" r:id="rId40"/>
    <p:sldId id="320" r:id="rId41"/>
    <p:sldId id="339" r:id="rId42"/>
    <p:sldId id="321" r:id="rId43"/>
    <p:sldId id="322" r:id="rId44"/>
    <p:sldId id="350" r:id="rId45"/>
    <p:sldId id="355" r:id="rId46"/>
    <p:sldId id="351" r:id="rId47"/>
    <p:sldId id="323" r:id="rId48"/>
    <p:sldId id="331" r:id="rId49"/>
    <p:sldId id="332" r:id="rId50"/>
    <p:sldId id="328" r:id="rId51"/>
    <p:sldId id="354" r:id="rId52"/>
    <p:sldId id="329" r:id="rId53"/>
    <p:sldId id="357" r:id="rId54"/>
    <p:sldId id="330" r:id="rId55"/>
    <p:sldId id="324" r:id="rId56"/>
    <p:sldId id="325" r:id="rId57"/>
    <p:sldId id="362" r:id="rId58"/>
    <p:sldId id="326" r:id="rId59"/>
  </p:sldIdLst>
  <p:sldSz cx="9144000" cy="6858000" type="screen4x3"/>
  <p:notesSz cx="6858000" cy="9144000"/>
  <p:custDataLst>
    <p:tags r:id="rId63"/>
  </p:custDataLst>
  <p:defaultTextStyle>
    <a:defPPr algn="l" rtl="0" eaLnBrk="1" hangingPunct="1">
      <a:defRPr kumimoji="0" sz="1800">
        <a:effectLst/>
      </a:defRPr>
    </a:defPPr>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3" Type="http://schemas.openxmlformats.org/officeDocument/2006/relationships/tags" Target="tags/tag1.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notesMaster" Target="notesMasters/notesMaster1.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 name="Slide Image Placeholder 1"/>
          <p:cNvSpPr>
            <a:spLocks noGrp="1" noRot="1" noChangeAspect="1"/>
          </p:cNvSpPr>
          <p:nvPr>
            <p:ph type="sldImg"/>
          </p:nvPr>
        </p:nvSpPr>
        <p:spPr>
          <a:effectLst/>
        </p:spPr>
      </p:sp>
      <p:sp>
        <p:nvSpPr>
          <p:cNvPr id="3" name="Notes Placeholder 2"/>
          <p:cNvSpPr>
            <a:spLocks noGrp="1"/>
          </p:cNvSpPr>
          <p:nvPr>
            <p:ph type="body" idx="1"/>
          </p:nvPr>
        </p:nvSpPr>
        <p:spPr>
          <a:effectLst/>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2pPr>
            <a:lvl3pPr marL="9144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3pPr>
            <a:lvl4pPr marL="13716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4pPr>
            <a:lvl5pPr marL="18288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5pPr>
          </a:lstStyle>
          <a:p>
            <a:pPr marL="0" lvl="0" indent="0" eaLnBrk="1" hangingPunct="1">
              <a:spcBef>
                <a:spcPct val="0"/>
              </a:spcBef>
            </a:pPr>
            <a:r>
              <a:rPr kumimoji="0">
                <a:effectLst/>
              </a:rPr>
              <a:t>采用低毒或无毒的</a:t>
            </a:r>
            <a:r>
              <a:rPr kumimoji="0">
                <a:effectLst/>
              </a:rPr>
              <a:t>DNA</a:t>
            </a:r>
            <a:r>
              <a:rPr kumimoji="0">
                <a:effectLst/>
              </a:rPr>
              <a:t>合成抑制剂特异地抑制</a:t>
            </a:r>
            <a:r>
              <a:rPr kumimoji="0">
                <a:effectLst/>
              </a:rPr>
              <a:t>DNA </a:t>
            </a:r>
            <a:r>
              <a:rPr kumimoji="0">
                <a:effectLst/>
              </a:rPr>
              <a:t>合成，而不影响处于其他时相的细胞进行细胞周期运转，从而将被抑制的细胞抑制在</a:t>
            </a:r>
            <a:r>
              <a:rPr kumimoji="0">
                <a:effectLst/>
              </a:rPr>
              <a:t>DNA </a:t>
            </a:r>
            <a:r>
              <a:rPr kumimoji="0">
                <a:effectLst/>
              </a:rPr>
              <a:t>合成期的实验方法。</a:t>
            </a:r>
            <a:endParaRPr kumimoji="0">
              <a:effectLst/>
            </a:endParaRPr>
          </a:p>
          <a:p>
            <a:pPr marL="0" lvl="0" indent="0" eaLnBrk="1" hangingPunct="1">
              <a:spcBef>
                <a:spcPct val="0"/>
              </a:spcBef>
            </a:pPr>
            <a:r>
              <a:rPr kumimoji="0">
                <a:effectLst/>
              </a:rPr>
              <a:t>目前采用最多的</a:t>
            </a:r>
            <a:r>
              <a:rPr kumimoji="0">
                <a:effectLst/>
              </a:rPr>
              <a:t>DNA </a:t>
            </a:r>
            <a:r>
              <a:rPr kumimoji="0">
                <a:effectLst/>
              </a:rPr>
              <a:t>合成抑制剂为</a:t>
            </a:r>
            <a:r>
              <a:rPr kumimoji="0">
                <a:effectLst/>
              </a:rPr>
              <a:t>TdR </a:t>
            </a:r>
            <a:r>
              <a:rPr kumimoji="0">
                <a:effectLst/>
              </a:rPr>
              <a:t>或羟基脲（</a:t>
            </a:r>
            <a:r>
              <a:rPr kumimoji="0">
                <a:effectLst/>
              </a:rPr>
              <a:t>hydroxyurea</a:t>
            </a:r>
            <a:r>
              <a:rPr kumimoji="0">
                <a:effectLst/>
              </a:rPr>
              <a:t>，</a:t>
            </a:r>
            <a:r>
              <a:rPr kumimoji="0">
                <a:effectLst/>
              </a:rPr>
              <a:t>HU</a:t>
            </a:r>
            <a:r>
              <a:rPr kumimoji="0">
                <a:effectLst/>
              </a:rPr>
              <a:t>）。 </a:t>
            </a:r>
            <a:endParaRPr kumimoji="0">
              <a:effectLst/>
            </a:endParaRPr>
          </a:p>
          <a:p>
            <a:pPr marL="0" lvl="0" indent="0" eaLnBrk="1" hangingPunct="1">
              <a:spcBef>
                <a:spcPct val="0"/>
              </a:spcBef>
            </a:pPr>
            <a:r>
              <a:rPr kumimoji="0">
                <a:effectLst/>
              </a:rPr>
              <a:t>采用两次</a:t>
            </a:r>
            <a:r>
              <a:rPr kumimoji="0">
                <a:effectLst/>
              </a:rPr>
              <a:t>DNA </a:t>
            </a:r>
            <a:r>
              <a:rPr kumimoji="0">
                <a:effectLst/>
              </a:rPr>
              <a:t>合成抑制剂处理，将细胞最终抑制在</a:t>
            </a:r>
            <a:r>
              <a:rPr kumimoji="0">
                <a:effectLst/>
              </a:rPr>
              <a:t>G1/S </a:t>
            </a:r>
            <a:r>
              <a:rPr kumimoji="0">
                <a:effectLst/>
              </a:rPr>
              <a:t>期交界处狭窄的时间区段。抑制剂去除后，细胞即可以进行同步细胞周期运转</a:t>
            </a:r>
            <a:endParaRPr kumimoji="0">
              <a:effectLst/>
            </a:endParaRPr>
          </a:p>
        </p:txBody>
      </p:sp>
      <p:sp>
        <p:nvSpPr>
          <p:cNvPr id="4" name="Slide Number Placeholder 3"/>
          <p:cNvSpPr>
            <a:spLocks noGrp="1"/>
          </p:cNvSpPr>
          <p:nvPr>
            <p:ph type="sldNum" sz="quarter" idx="10"/>
          </p:nvPr>
        </p:nvSpPr>
        <p:spPr>
          <a:effectLst/>
        </p:spPr>
        <p:txBody>
          <a:bodyPr/>
          <a:lstStyle/>
          <a:p>
            <a:fld id="{6101C5E1-D8E9-464D-A93E-CE21651935A7}" type="slidenum">
              <a:rPr lang="en-US" smtClean="0">
                <a:effectLst/>
              </a:rPr>
            </a:fld>
            <a:endParaRPr lang="en-US">
              <a:effectLs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 name="Slide Image Placeholder 1"/>
          <p:cNvSpPr>
            <a:spLocks noGrp="1" noRot="1" noChangeAspect="1"/>
          </p:cNvSpPr>
          <p:nvPr>
            <p:ph type="sldImg"/>
          </p:nvPr>
        </p:nvSpPr>
        <p:spPr>
          <a:effectLst/>
        </p:spPr>
      </p:sp>
      <p:sp>
        <p:nvSpPr>
          <p:cNvPr id="3" name="Notes Placeholder 2"/>
          <p:cNvSpPr>
            <a:spLocks noGrp="1"/>
          </p:cNvSpPr>
          <p:nvPr>
            <p:ph type="body" idx="1"/>
          </p:nvPr>
        </p:nvSpPr>
        <p:spPr>
          <a:effectLst/>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2pPr>
            <a:lvl3pPr marL="9144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3pPr>
            <a:lvl4pPr marL="13716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4pPr>
            <a:lvl5pPr marL="18288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5pPr>
          </a:lstStyle>
          <a:p>
            <a:pPr marL="0" lvl="0" indent="0"/>
            <a:endParaRPr kumimoji="0">
              <a:effectLst/>
            </a:endParaRPr>
          </a:p>
        </p:txBody>
      </p:sp>
      <p:sp>
        <p:nvSpPr>
          <p:cNvPr id="4" name="Slide Number Placeholder 3"/>
          <p:cNvSpPr>
            <a:spLocks noGrp="1"/>
          </p:cNvSpPr>
          <p:nvPr>
            <p:ph type="sldNum" sz="quarter" idx="10"/>
          </p:nvPr>
        </p:nvSpPr>
        <p:spPr>
          <a:effectLst/>
        </p:spPr>
        <p:txBody>
          <a:bodyPr/>
          <a:lstStyle/>
          <a:p>
            <a:fld id="{6101C5E1-D8E9-464D-A93E-CE21651935A7}" type="slidenum">
              <a:rPr lang="en-US" smtClean="0">
                <a:effectLst/>
              </a:rPr>
            </a:fld>
            <a:endParaRPr lang="en-US">
              <a:effectLs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 name="Slide Image Placeholder 1"/>
          <p:cNvSpPr>
            <a:spLocks noGrp="1" noRot="1" noChangeAspect="1"/>
          </p:cNvSpPr>
          <p:nvPr>
            <p:ph type="sldImg"/>
          </p:nvPr>
        </p:nvSpPr>
        <p:spPr>
          <a:effectLst/>
        </p:spPr>
      </p:sp>
      <p:sp>
        <p:nvSpPr>
          <p:cNvPr id="3" name="Notes Placeholder 2"/>
          <p:cNvSpPr>
            <a:spLocks noGrp="1"/>
          </p:cNvSpPr>
          <p:nvPr>
            <p:ph type="body" idx="1"/>
          </p:nvPr>
        </p:nvSpPr>
        <p:spPr>
          <a:effectLst/>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2pPr>
            <a:lvl3pPr marL="9144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3pPr>
            <a:lvl4pPr marL="13716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4pPr>
            <a:lvl5pPr marL="18288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5pPr>
          </a:lstStyle>
          <a:p>
            <a:pPr marL="0" lvl="0" indent="0"/>
            <a:r>
              <a:rPr kumimoji="0">
                <a:effectLst/>
              </a:rPr>
              <a:t>Polo-like kinase-1 (PLK1) is an essential mitotic kinase regulating multiple aspects of the cell division process. Here, activation of PLK1 is shown to occur before mitosis and to depend on phosphorylation by aurora-A kinase, facilitated by a cofactor Bora. The initial activation of PLK1 seems to be a primary function of aurora-A.</a:t>
            </a:r>
            <a:endParaRPr kumimoji="0">
              <a:effectLst/>
            </a:endParaRPr>
          </a:p>
        </p:txBody>
      </p:sp>
      <p:sp>
        <p:nvSpPr>
          <p:cNvPr id="4" name="Slide Number Placeholder 3"/>
          <p:cNvSpPr>
            <a:spLocks noGrp="1"/>
          </p:cNvSpPr>
          <p:nvPr>
            <p:ph type="sldNum" sz="quarter" idx="10"/>
          </p:nvPr>
        </p:nvSpPr>
        <p:spPr>
          <a:effectLst/>
        </p:spPr>
        <p:txBody>
          <a:bodyPr/>
          <a:lstStyle/>
          <a:p>
            <a:fld id="{6101C5E1-D8E9-464D-A93E-CE21651935A7}" type="slidenum">
              <a:rPr lang="en-US" smtClean="0">
                <a:effectLst/>
              </a:rPr>
            </a:fld>
            <a:endParaRPr lang="en-US">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 name="Slide Image Placeholder 1"/>
          <p:cNvSpPr>
            <a:spLocks noGrp="1" noRot="1" noChangeAspect="1"/>
          </p:cNvSpPr>
          <p:nvPr>
            <p:ph type="sldImg"/>
          </p:nvPr>
        </p:nvSpPr>
        <p:spPr>
          <a:effectLst/>
        </p:spPr>
      </p:sp>
      <p:sp>
        <p:nvSpPr>
          <p:cNvPr id="3" name="Notes Placeholder 2"/>
          <p:cNvSpPr>
            <a:spLocks noGrp="1"/>
          </p:cNvSpPr>
          <p:nvPr>
            <p:ph type="body" idx="1"/>
          </p:nvPr>
        </p:nvSpPr>
        <p:spPr>
          <a:effectLst/>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2pPr>
            <a:lvl3pPr marL="9144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3pPr>
            <a:lvl4pPr marL="13716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4pPr>
            <a:lvl5pPr marL="18288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5pPr>
          </a:lstStyle>
          <a:p>
            <a:pPr marL="0" lvl="0" indent="0"/>
            <a:r>
              <a:rPr kumimoji="0">
                <a:effectLst/>
              </a:rPr>
              <a:t>http://www.blueanimalbio.com/cell/jsfl.htm</a:t>
            </a:r>
            <a:endParaRPr kumimoji="0">
              <a:effectLst/>
            </a:endParaRPr>
          </a:p>
          <a:p>
            <a:pPr marL="0" lvl="0" indent="0"/>
            <a:endParaRPr kumimoji="0">
              <a:effectLst/>
            </a:endParaRPr>
          </a:p>
        </p:txBody>
      </p:sp>
      <p:sp>
        <p:nvSpPr>
          <p:cNvPr id="4" name="Slide Number Placeholder 3"/>
          <p:cNvSpPr>
            <a:spLocks noGrp="1"/>
          </p:cNvSpPr>
          <p:nvPr>
            <p:ph type="sldNum" sz="quarter" idx="10"/>
          </p:nvPr>
        </p:nvSpPr>
        <p:spPr>
          <a:effectLst/>
        </p:spPr>
        <p:txBody>
          <a:bodyPr/>
          <a:lstStyle/>
          <a:p>
            <a:fld id="{6101C5E1-D8E9-464D-A93E-CE21651935A7}" type="slidenum">
              <a:rPr lang="en-US" smtClean="0">
                <a:effectLst/>
              </a:rPr>
            </a:fld>
            <a:endParaRPr lang="en-US">
              <a:effectLs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 name="Slide Image Placeholder 1"/>
          <p:cNvSpPr>
            <a:spLocks noGrp="1" noRot="1" noChangeAspect="1"/>
          </p:cNvSpPr>
          <p:nvPr>
            <p:ph type="sldImg"/>
          </p:nvPr>
        </p:nvSpPr>
        <p:spPr>
          <a:effectLst/>
        </p:spPr>
      </p:sp>
      <p:sp>
        <p:nvSpPr>
          <p:cNvPr id="3" name="Notes Placeholder 2"/>
          <p:cNvSpPr>
            <a:spLocks noGrp="1"/>
          </p:cNvSpPr>
          <p:nvPr>
            <p:ph type="body" idx="1"/>
          </p:nvPr>
        </p:nvSpPr>
        <p:spPr>
          <a:effectLst/>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2pPr>
            <a:lvl3pPr marL="9144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3pPr>
            <a:lvl4pPr marL="13716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4pPr>
            <a:lvl5pPr marL="18288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5pPr>
          </a:lstStyle>
          <a:p>
            <a:pPr marL="0" lvl="0" indent="0"/>
            <a:r>
              <a:rPr kumimoji="0">
                <a:effectLst/>
              </a:rPr>
              <a:t>中期</a:t>
            </a:r>
            <a:r>
              <a:rPr kumimoji="0">
                <a:effectLst/>
              </a:rPr>
              <a:t>II</a:t>
            </a:r>
            <a:r>
              <a:rPr kumimoji="0">
                <a:effectLst/>
              </a:rPr>
              <a:t>的阻滞被认为是蛋白激酶</a:t>
            </a:r>
            <a:r>
              <a:rPr kumimoji="0">
                <a:effectLst/>
              </a:rPr>
              <a:t>Mos</a:t>
            </a:r>
            <a:r>
              <a:rPr kumimoji="0">
                <a:effectLst/>
              </a:rPr>
              <a:t>引起的，</a:t>
            </a:r>
            <a:r>
              <a:rPr kumimoji="0">
                <a:effectLst/>
              </a:rPr>
              <a:t>Mos</a:t>
            </a:r>
            <a:r>
              <a:rPr kumimoji="0">
                <a:effectLst/>
              </a:rPr>
              <a:t>抑制细胞周期蛋白 </a:t>
            </a:r>
            <a:r>
              <a:rPr kumimoji="0">
                <a:effectLst/>
              </a:rPr>
              <a:t>B</a:t>
            </a:r>
            <a:r>
              <a:rPr kumimoji="0">
                <a:effectLst/>
              </a:rPr>
              <a:t>的降解。</a:t>
            </a:r>
            <a:endParaRPr kumimoji="0">
              <a:effectLst/>
            </a:endParaRPr>
          </a:p>
          <a:p>
            <a:pPr marL="0" lvl="0" indent="0"/>
            <a:r>
              <a:rPr kumimoji="0">
                <a:effectLst/>
              </a:rPr>
              <a:t>     只要细胞周期蛋白</a:t>
            </a:r>
            <a:r>
              <a:rPr kumimoji="0">
                <a:effectLst/>
              </a:rPr>
              <a:t>B</a:t>
            </a:r>
            <a:r>
              <a:rPr kumimoji="0">
                <a:effectLst/>
              </a:rPr>
              <a:t>维持在较高水平，卵母细胞中</a:t>
            </a:r>
            <a:r>
              <a:rPr kumimoji="0">
                <a:effectLst/>
              </a:rPr>
              <a:t>Cdk</a:t>
            </a:r>
            <a:r>
              <a:rPr kumimoji="0">
                <a:effectLst/>
              </a:rPr>
              <a:t>的活性保持稳定，细胞不能进入下一个减数分裂周期。</a:t>
            </a:r>
            <a:endParaRPr kumimoji="0">
              <a:effectLst/>
            </a:endParaRPr>
          </a:p>
          <a:p>
            <a:pPr marL="0" lvl="0" indent="0"/>
            <a:r>
              <a:rPr kumimoji="0">
                <a:effectLst/>
              </a:rPr>
              <a:t>    中期</a:t>
            </a:r>
            <a:r>
              <a:rPr kumimoji="0">
                <a:effectLst/>
              </a:rPr>
              <a:t>II</a:t>
            </a:r>
            <a:r>
              <a:rPr kumimoji="0">
                <a:effectLst/>
              </a:rPr>
              <a:t>停滞只有在卵受精后才能解除</a:t>
            </a:r>
            <a:r>
              <a:rPr kumimoji="0">
                <a:effectLst/>
              </a:rPr>
              <a:t>.</a:t>
            </a:r>
            <a:r>
              <a:rPr kumimoji="0">
                <a:effectLst/>
              </a:rPr>
              <a:t>受精导致</a:t>
            </a:r>
            <a:r>
              <a:rPr kumimoji="0">
                <a:effectLst/>
              </a:rPr>
              <a:t>Mos</a:t>
            </a:r>
            <a:r>
              <a:rPr kumimoji="0">
                <a:effectLst/>
              </a:rPr>
              <a:t>的降解及随后</a:t>
            </a:r>
            <a:r>
              <a:rPr kumimoji="0">
                <a:effectLst/>
              </a:rPr>
              <a:t>Cdk</a:t>
            </a:r>
            <a:r>
              <a:rPr kumimoji="0">
                <a:effectLst/>
              </a:rPr>
              <a:t>的失活</a:t>
            </a:r>
            <a:endParaRPr kumimoji="0">
              <a:effectLst/>
            </a:endParaRPr>
          </a:p>
        </p:txBody>
      </p:sp>
      <p:sp>
        <p:nvSpPr>
          <p:cNvPr id="4" name="Slide Number Placeholder 3"/>
          <p:cNvSpPr>
            <a:spLocks noGrp="1"/>
          </p:cNvSpPr>
          <p:nvPr>
            <p:ph type="sldNum" sz="quarter" idx="10"/>
          </p:nvPr>
        </p:nvSpPr>
        <p:spPr>
          <a:effectLst/>
        </p:spPr>
        <p:txBody>
          <a:bodyPr/>
          <a:lstStyle/>
          <a:p>
            <a:fld id="{6101C5E1-D8E9-464D-A93E-CE21651935A7}" type="slidenum">
              <a:rPr lang="en-US" smtClean="0">
                <a:effectLst/>
              </a:rPr>
            </a:fld>
            <a:endParaRPr lang="en-US">
              <a:effectLs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 name="Slide Image Placeholder 1"/>
          <p:cNvSpPr>
            <a:spLocks noGrp="1" noRot="1" noChangeAspect="1"/>
          </p:cNvSpPr>
          <p:nvPr>
            <p:ph type="sldImg"/>
          </p:nvPr>
        </p:nvSpPr>
        <p:spPr>
          <a:effectLst/>
        </p:spPr>
      </p:sp>
      <p:sp>
        <p:nvSpPr>
          <p:cNvPr id="3" name="Notes Placeholder 2"/>
          <p:cNvSpPr>
            <a:spLocks noGrp="1"/>
          </p:cNvSpPr>
          <p:nvPr>
            <p:ph type="body" idx="1"/>
          </p:nvPr>
        </p:nvSpPr>
        <p:spPr>
          <a:effectLst/>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2pPr>
            <a:lvl3pPr marL="9144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3pPr>
            <a:lvl4pPr marL="13716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4pPr>
            <a:lvl5pPr marL="1828800" indent="0" algn="l" defTabSz="914400" rtl="0" eaLnBrk="0" fontAlgn="base" hangingPunct="0">
              <a:lnSpc>
                <a:spcPct val="100000"/>
              </a:lnSpc>
              <a:spcBef>
                <a:spcPct val="30000"/>
              </a:spcBef>
              <a:spcAft>
                <a:spcPct val="0"/>
              </a:spcAft>
              <a:buClrTx/>
              <a:buSzTx/>
              <a:buFontTx/>
              <a:buNone/>
              <a:defRPr kumimoji="1" sz="1200" b="0" i="0" u="none">
                <a:solidFill>
                  <a:schemeClr val="tx1"/>
                </a:solidFill>
                <a:effectLst/>
                <a:latin typeface="Calibri" panose="020F0502020204030204" pitchFamily="34" charset="0"/>
              </a:defRPr>
            </a:lvl5pPr>
          </a:lstStyle>
          <a:p>
            <a:pPr marL="0" lvl="0" indent="0"/>
            <a:r>
              <a:rPr kumimoji="0">
                <a:effectLst/>
                <a:latin typeface="Arial" panose="020B0604020202020204" pitchFamily="34" charset="0"/>
                <a:ea typeface="Arial" panose="020B0604020202020204" pitchFamily="34" charset="0"/>
              </a:rPr>
              <a:t>http://www.nature.com/nature/journal/v461/n7261/images/461177a-f1.2.jpg</a:t>
            </a:r>
            <a:endParaRPr kumimoji="0">
              <a:effectLst/>
              <a:latin typeface="Arial" panose="020B0604020202020204" pitchFamily="34" charset="0"/>
              <a:ea typeface="Arial" panose="020B0604020202020204" pitchFamily="34" charset="0"/>
            </a:endParaRPr>
          </a:p>
          <a:p>
            <a:pPr marL="0" lvl="0" indent="0"/>
            <a:endParaRPr kumimoji="0">
              <a:effectLst/>
            </a:endParaRPr>
          </a:p>
          <a:p>
            <a:pPr marL="0" lvl="0" indent="0"/>
            <a:r>
              <a:rPr kumimoji="0">
                <a:effectLst/>
              </a:rPr>
              <a:t>The bird Z chromosome, but not the W, carries </a:t>
            </a:r>
            <a:r>
              <a:rPr kumimoji="0" i="1">
                <a:effectLst/>
              </a:rPr>
              <a:t>DMRT1</a:t>
            </a:r>
            <a:r>
              <a:rPr kumimoji="0">
                <a:effectLst/>
              </a:rPr>
              <a:t>, the gene shown by Smith </a:t>
            </a:r>
            <a:r>
              <a:rPr kumimoji="0" i="1">
                <a:effectLst/>
              </a:rPr>
              <a:t>et al</a:t>
            </a:r>
            <a:r>
              <a:rPr kumimoji="0">
                <a:effectLst/>
              </a:rPr>
              <a:t>.</a:t>
            </a:r>
            <a:r>
              <a:rPr kumimoji="0" baseline="30000">
                <a:effectLst/>
              </a:rPr>
              <a:t>1</a:t>
            </a:r>
            <a:r>
              <a:rPr kumimoji="0">
                <a:effectLst/>
              </a:rPr>
              <a:t> to determine bird sex. The ZW sex chromosomes evolved from a pair of non-sex chromosomes, or autosomes, in an ancestral amniote (a vertebrate whose egg has an amniotic membrane) as the W degraded and left ZZ males and ZW females with different dosages of the </a:t>
            </a:r>
            <a:r>
              <a:rPr kumimoji="0" i="1">
                <a:effectLst/>
              </a:rPr>
              <a:t>DMRT1</a:t>
            </a:r>
            <a:r>
              <a:rPr kumimoji="0">
                <a:effectLst/>
              </a:rPr>
              <a:t> gene product. The platypus XY sex-chromosome complex shares genes with the bird ZW system (red), including </a:t>
            </a:r>
            <a:r>
              <a:rPr kumimoji="0" i="1">
                <a:effectLst/>
              </a:rPr>
              <a:t>DMRT1</a:t>
            </a:r>
            <a:r>
              <a:rPr kumimoji="0">
                <a:effectLst/>
              </a:rPr>
              <a:t>. In marsupial and placental mammals, the same ancestral Z chromosome region that includes </a:t>
            </a:r>
            <a:r>
              <a:rPr kumimoji="0" i="1">
                <a:effectLst/>
              </a:rPr>
              <a:t>DMRT1</a:t>
            </a:r>
            <a:r>
              <a:rPr kumimoji="0">
                <a:effectLst/>
              </a:rPr>
              <a:t> is present on autosomes (1 and 7 in kangaroo, 9 and 5 in human). The mammalian XY chromosomes were built up from two blocks (blue and green) that were autosomal in an ancestral amniote and remain autosomal in birds (chicken chromosomes 1 and 4) and platypus (chromosomes 6, 15 and 18). The blue region became a sex chromosome when </a:t>
            </a:r>
            <a:r>
              <a:rPr kumimoji="0" i="1">
                <a:effectLst/>
              </a:rPr>
              <a:t>SOX3</a:t>
            </a:r>
            <a:r>
              <a:rPr kumimoji="0">
                <a:effectLst/>
              </a:rPr>
              <a:t> mutated into the male-dominant </a:t>
            </a:r>
            <a:r>
              <a:rPr kumimoji="0" i="1">
                <a:effectLst/>
              </a:rPr>
              <a:t>SRY</a:t>
            </a:r>
            <a:r>
              <a:rPr kumimoji="0">
                <a:effectLst/>
              </a:rPr>
              <a:t>, and the green block was added later in the placental lineage. Thus the sex-determining function passed from an ancient Z chromosome bearing </a:t>
            </a:r>
            <a:r>
              <a:rPr kumimoji="0" i="1">
                <a:effectLst/>
              </a:rPr>
              <a:t>DMRT1</a:t>
            </a:r>
            <a:r>
              <a:rPr kumimoji="0">
                <a:effectLst/>
              </a:rPr>
              <a:t> (red shaded area) in an ancient amniote (and which still determines sex in birds, some lizards and possibly egg-laying mammals) to an autosome bearing </a:t>
            </a:r>
            <a:r>
              <a:rPr kumimoji="0" i="1">
                <a:effectLst/>
              </a:rPr>
              <a:t>SOX3</a:t>
            </a:r>
            <a:r>
              <a:rPr kumimoji="0">
                <a:effectLst/>
              </a:rPr>
              <a:t>/</a:t>
            </a:r>
            <a:r>
              <a:rPr kumimoji="0" i="1">
                <a:effectLst/>
              </a:rPr>
              <a:t>SRY</a:t>
            </a:r>
            <a:r>
              <a:rPr kumimoji="0">
                <a:effectLst/>
              </a:rPr>
              <a:t>(blue shaded area) in therian mammals (placentals and marsupials).</a:t>
            </a:r>
            <a:endParaRPr kumimoji="0">
              <a:effectLst/>
            </a:endParaRPr>
          </a:p>
        </p:txBody>
      </p:sp>
      <p:sp>
        <p:nvSpPr>
          <p:cNvPr id="4" name="Slide Number Placeholder 3"/>
          <p:cNvSpPr>
            <a:spLocks noGrp="1"/>
          </p:cNvSpPr>
          <p:nvPr>
            <p:ph type="sldNum" sz="quarter" idx="10"/>
          </p:nvPr>
        </p:nvSpPr>
        <p:spPr>
          <a:effectLst/>
        </p:spPr>
        <p:txBody>
          <a:bodyPr/>
          <a:lstStyle/>
          <a:p>
            <a:fld id="{6101C5E1-D8E9-464D-A93E-CE21651935A7}" type="slidenum">
              <a:rPr lang="en-US" smtClean="0">
                <a:effectLst/>
              </a:rPr>
            </a:fld>
            <a:endParaRPr lang="en-US">
              <a:effectLs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blipFill dpi="0">
          <a:blip r:embed="rId2"/>
          <a:stretch>
            <a:fillRect/>
          </a:stretch>
        </a:blipFill>
        <a:effectLst/>
      </p:bgPr>
    </p:bg>
    <p:spTree>
      <p:nvGrpSpPr>
        <p:cNvPr id="1" name=""/>
        <p:cNvGrpSpPr/>
        <p:nvPr/>
      </p:nvGrpSpPr>
      <p:grpSpPr>
        <a:xfrm>
          <a:off x="0" y="0"/>
          <a:ext cx="0" cy="0"/>
          <a:chOff x="0" y="0"/>
          <a:chExt cx="0" cy="0"/>
        </a:xfrm>
        <a:effectLst/>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bg>
      <p:bgPr>
        <a:blipFill dpi="0">
          <a:blip r:embed="rId2"/>
          <a:stretch>
            <a:fillRect/>
          </a:stretch>
        </a:blipFill>
        <a:effectLst/>
      </p:bgPr>
    </p:bg>
    <p:spTree>
      <p:nvGrpSpPr>
        <p:cNvPr id="1" name=""/>
        <p:cNvGrpSpPr/>
        <p:nvPr/>
      </p:nvGrpSpPr>
      <p:grpSpPr>
        <a:xfrm>
          <a:off x="0" y="0"/>
          <a:ext cx="0" cy="0"/>
          <a:chOff x="0" y="0"/>
          <a:chExt cx="0" cy="0"/>
        </a:xfrm>
        <a:effectLst/>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
          <a:stretch>
            <a:fillRect/>
          </a:stretch>
        </a:blipFill>
        <a:effectLst/>
      </p:bgPr>
    </p:bg>
    <p:spTree>
      <p:nvGrpSpPr>
        <p:cNvPr id="1" name=""/>
        <p:cNvGrpSpPr/>
        <p:nvPr/>
      </p:nvGrpSpPr>
      <p:grpSpPr>
        <a:effectLst/>
      </p:grpSpPr>
    </p:spTree>
  </p:cSld>
  <p:clrMap bg1="lt1" tx1="dk1" bg2="lt2" tx2="dk2" accent1="accent1" accent2="accent2" accent3="accent3" accent4="accent4" accent5="accent5" accent6="accent6" hlink="hlink" folHlink="folHlink"/>
  <p:sldLayoutIdLst>
    <p:sldLayoutId id="2147483649" r:id="rId1"/>
  </p:sldLayoutIdLst>
  <p:transition>
    <p:wipe dir="r"/>
  </p:transition>
  <p:txStyles>
    <p:title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p:titleStyle>
    <p:body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p:bodyStyle>
    <p:otherStyle>
      <a:lvl1pPr marL="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5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2"/>
          <a:stretch>
            <a:fillRect/>
          </a:stretch>
        </a:blipFill>
        <a:effectLst/>
      </p:bgPr>
    </p:bg>
    <p:spTree>
      <p:nvGrpSpPr>
        <p:cNvPr id="1" name=""/>
        <p:cNvGrpSpPr/>
        <p:nvPr/>
      </p:nvGrpSpPr>
      <p:grpSpPr>
        <a:effectLst/>
      </p:grpSpPr>
    </p:spTree>
  </p:cSld>
  <p:clrMap bg1="lt1" tx1="dk1" bg2="lt2" tx2="dk2" accent1="accent1" accent2="accent2" accent3="accent3" accent4="accent4" accent5="accent5" accent6="accent6" hlink="hlink" folHlink="folHlink"/>
  <p:sldLayoutIdLst>
    <p:sldLayoutId id="2147483651" r:id="rId1"/>
  </p:sldLayoutIdLst>
  <p:transition>
    <p:wipe dir="r"/>
  </p:transition>
  <p:txStyles>
    <p:title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p:titleStyle>
    <p:body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p:bodyStyle>
    <p:otherStyle>
      <a:lvl1pPr marL="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5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
          <a:stretch>
            <a:fillRect/>
          </a:stretch>
        </a:blipFill>
        <a:effectLst/>
      </p:bgPr>
    </p:bg>
    <p:spTree>
      <p:nvGrpSpPr>
        <p:cNvPr id="1" name=""/>
        <p:cNvGrpSpPr/>
        <p:nvPr/>
      </p:nvGrpSpPr>
      <p:grpSpPr>
        <a:effectLst/>
      </p:grpSpPr>
    </p:spTree>
  </p:cSld>
  <p:clrMap bg1="lt1" tx1="dk1" bg2="lt2" tx2="dk2" accent1="accent1" accent2="accent2" accent3="accent3" accent4="accent4" accent5="accent5" accent6="accent6" hlink="hlink" folHlink="folHlink"/>
  <p:transition>
    <p:wipe dir="r"/>
  </p:transition>
  <p:txStyles>
    <p:title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p:titleStyle>
    <p:body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p:bodyStyle>
    <p:otherStyle>
      <a:lvl1pPr marL="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1800" b="0" i="0" u="none">
          <a:solidFill>
            <a:schemeClr val="tx1"/>
          </a:solidFill>
          <a:effectLst/>
          <a:latin typeface="Calibri" panose="020F0502020204030204" pitchFamily="34" charset="0"/>
          <a:ea typeface="宋体" panose="02010600030101010101" pitchFamily="2" charset="-122"/>
        </a:defRPr>
      </a:lvl5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3.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35.jpeg"/><Relationship Id="rId1" Type="http://schemas.openxmlformats.org/officeDocument/2006/relationships/image" Target="../media/image3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jpeg"/><Relationship Id="rId1" Type="http://schemas.openxmlformats.org/officeDocument/2006/relationships/image" Target="../media/image37.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4.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47.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5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55.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60.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 name="矩形 1"/>
          <p:cNvSpPr/>
          <p:nvPr/>
        </p:nvSpPr>
        <p:spPr>
          <a:xfrm>
            <a:off x="1266825" y="1270000"/>
            <a:ext cx="6356350" cy="706755"/>
          </a:xfrm>
          <a:prstGeom prst="rect">
            <a:avLst/>
          </a:prstGeom>
          <a:effectLst/>
        </p:spPr>
        <p:txBody>
          <a:bodyPr anchorCtr="1">
            <a:spAutoFit/>
          </a:bodyPr>
          <a:lstStyle/>
          <a:p>
            <a:pPr algn="ctr"/>
            <a:r>
              <a:rPr sz="4000" b="1">
                <a:solidFill>
                  <a:srgbClr val="000000"/>
                </a:solidFill>
                <a:effectLst/>
                <a:latin typeface="微软雅黑" panose="020B0503020204020204" charset="-122"/>
                <a:ea typeface="微软雅黑" panose="020B0503020204020204" charset="-122"/>
              </a:rPr>
              <a:t>细胞周期与细胞分裂</a:t>
            </a:r>
            <a:endParaRPr sz="4000" b="1">
              <a:solidFill>
                <a:srgbClr val="000000"/>
              </a:solidFill>
              <a:effectLst/>
              <a:latin typeface="微软雅黑" panose="020B0503020204020204" charset="-122"/>
              <a:ea typeface="微软雅黑" panose="020B050302020402020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19457" name="标题 3"/>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t>标记有丝分裂百分率法</a:t>
            </a:r>
          </a:p>
        </p:txBody>
      </p:sp>
      <p:grpSp>
        <p:nvGrpSpPr>
          <p:cNvPr id="19458" name="Group 4"/>
          <p:cNvGrpSpPr/>
          <p:nvPr/>
        </p:nvGrpSpPr>
        <p:grpSpPr>
          <a:xfrm>
            <a:off x="36512" y="981075"/>
            <a:ext cx="9144000" cy="5472112"/>
            <a:chOff x="793" y="981"/>
            <a:chExt cx="4627" cy="2948"/>
          </a:xfrm>
          <a:effectLst/>
        </p:grpSpPr>
        <p:cxnSp>
          <p:nvCxnSpPr>
            <p:cNvPr id="19463" name="Line 5"/>
            <p:cNvCxnSpPr/>
            <p:nvPr/>
          </p:nvCxnSpPr>
          <p:spPr>
            <a:xfrm>
              <a:off x="1202" y="981"/>
              <a:ext cx="0" cy="2178"/>
            </a:xfrm>
            <a:prstGeom prst="line">
              <a:avLst/>
            </a:prstGeom>
            <a:noFill/>
            <a:ln w="38100">
              <a:solidFill>
                <a:srgbClr val="0033CC"/>
              </a:solidFill>
              <a:miter lim="800000"/>
            </a:ln>
            <a:effectLst/>
          </p:spPr>
        </p:cxnSp>
        <p:cxnSp>
          <p:nvCxnSpPr>
            <p:cNvPr id="19464" name="Line 6"/>
            <p:cNvCxnSpPr/>
            <p:nvPr/>
          </p:nvCxnSpPr>
          <p:spPr>
            <a:xfrm>
              <a:off x="1202" y="3158"/>
              <a:ext cx="4218" cy="0"/>
            </a:xfrm>
            <a:prstGeom prst="line">
              <a:avLst/>
            </a:prstGeom>
            <a:noFill/>
            <a:ln w="38100">
              <a:solidFill>
                <a:srgbClr val="0033CC"/>
              </a:solidFill>
              <a:miter lim="800000"/>
            </a:ln>
            <a:effectLst/>
          </p:spPr>
        </p:cxnSp>
        <p:cxnSp>
          <p:nvCxnSpPr>
            <p:cNvPr id="19465" name="Line 7"/>
            <p:cNvCxnSpPr/>
            <p:nvPr/>
          </p:nvCxnSpPr>
          <p:spPr>
            <a:xfrm flipV="1">
              <a:off x="1610" y="1616"/>
              <a:ext cx="317" cy="1542"/>
            </a:xfrm>
            <a:prstGeom prst="line">
              <a:avLst/>
            </a:prstGeom>
            <a:noFill/>
            <a:ln w="38100">
              <a:solidFill>
                <a:srgbClr val="0033CC"/>
              </a:solidFill>
              <a:miter lim="800000"/>
            </a:ln>
            <a:effectLst/>
          </p:spPr>
        </p:cxnSp>
        <p:cxnSp>
          <p:nvCxnSpPr>
            <p:cNvPr id="19466" name="Line 8"/>
            <p:cNvCxnSpPr/>
            <p:nvPr/>
          </p:nvCxnSpPr>
          <p:spPr>
            <a:xfrm>
              <a:off x="1927" y="1616"/>
              <a:ext cx="590" cy="0"/>
            </a:xfrm>
            <a:prstGeom prst="line">
              <a:avLst/>
            </a:prstGeom>
            <a:noFill/>
            <a:ln w="38100">
              <a:solidFill>
                <a:srgbClr val="0033CC"/>
              </a:solidFill>
              <a:miter lim="800000"/>
            </a:ln>
            <a:effectLst/>
          </p:spPr>
        </p:cxnSp>
        <p:cxnSp>
          <p:nvCxnSpPr>
            <p:cNvPr id="19467" name="Line 9"/>
            <p:cNvCxnSpPr/>
            <p:nvPr/>
          </p:nvCxnSpPr>
          <p:spPr>
            <a:xfrm>
              <a:off x="2517" y="1616"/>
              <a:ext cx="408" cy="1542"/>
            </a:xfrm>
            <a:prstGeom prst="line">
              <a:avLst/>
            </a:prstGeom>
            <a:noFill/>
            <a:ln w="38100">
              <a:solidFill>
                <a:srgbClr val="0033CC"/>
              </a:solidFill>
              <a:miter lim="800000"/>
            </a:ln>
            <a:effectLst/>
          </p:spPr>
        </p:cxnSp>
        <p:cxnSp>
          <p:nvCxnSpPr>
            <p:cNvPr id="19468" name="Line 10"/>
            <p:cNvCxnSpPr/>
            <p:nvPr/>
          </p:nvCxnSpPr>
          <p:spPr>
            <a:xfrm flipV="1">
              <a:off x="3470" y="1616"/>
              <a:ext cx="317" cy="1542"/>
            </a:xfrm>
            <a:prstGeom prst="line">
              <a:avLst/>
            </a:prstGeom>
            <a:noFill/>
            <a:ln w="38100">
              <a:solidFill>
                <a:srgbClr val="0033CC"/>
              </a:solidFill>
              <a:miter lim="800000"/>
            </a:ln>
            <a:effectLst/>
          </p:spPr>
        </p:cxnSp>
        <p:cxnSp>
          <p:nvCxnSpPr>
            <p:cNvPr id="19469" name="Line 11"/>
            <p:cNvCxnSpPr/>
            <p:nvPr/>
          </p:nvCxnSpPr>
          <p:spPr>
            <a:xfrm>
              <a:off x="3787" y="1616"/>
              <a:ext cx="590" cy="0"/>
            </a:xfrm>
            <a:prstGeom prst="line">
              <a:avLst/>
            </a:prstGeom>
            <a:noFill/>
            <a:ln w="38100">
              <a:solidFill>
                <a:srgbClr val="0033CC"/>
              </a:solidFill>
              <a:miter lim="800000"/>
            </a:ln>
            <a:effectLst/>
          </p:spPr>
        </p:cxnSp>
        <p:cxnSp>
          <p:nvCxnSpPr>
            <p:cNvPr id="19470" name="Line 12"/>
            <p:cNvCxnSpPr/>
            <p:nvPr/>
          </p:nvCxnSpPr>
          <p:spPr>
            <a:xfrm>
              <a:off x="4377" y="1616"/>
              <a:ext cx="408" cy="1542"/>
            </a:xfrm>
            <a:prstGeom prst="line">
              <a:avLst/>
            </a:prstGeom>
            <a:noFill/>
            <a:ln w="38100">
              <a:solidFill>
                <a:srgbClr val="0033CC"/>
              </a:solidFill>
              <a:miter lim="800000"/>
            </a:ln>
            <a:effectLst/>
          </p:spPr>
        </p:cxnSp>
        <p:cxnSp>
          <p:nvCxnSpPr>
            <p:cNvPr id="19471" name="Line 13"/>
            <p:cNvCxnSpPr/>
            <p:nvPr/>
          </p:nvCxnSpPr>
          <p:spPr>
            <a:xfrm flipH="1">
              <a:off x="1156" y="2387"/>
              <a:ext cx="46" cy="0"/>
            </a:xfrm>
            <a:prstGeom prst="line">
              <a:avLst/>
            </a:prstGeom>
            <a:noFill/>
            <a:ln w="12700">
              <a:solidFill>
                <a:srgbClr val="0033CC"/>
              </a:solidFill>
              <a:miter lim="800000"/>
            </a:ln>
            <a:effectLst/>
          </p:spPr>
        </p:cxnSp>
        <p:cxnSp>
          <p:nvCxnSpPr>
            <p:cNvPr id="19472" name="Line 14"/>
            <p:cNvCxnSpPr/>
            <p:nvPr/>
          </p:nvCxnSpPr>
          <p:spPr>
            <a:xfrm flipH="1">
              <a:off x="1156" y="1616"/>
              <a:ext cx="46" cy="0"/>
            </a:xfrm>
            <a:prstGeom prst="line">
              <a:avLst/>
            </a:prstGeom>
            <a:noFill/>
            <a:ln w="12700">
              <a:solidFill>
                <a:srgbClr val="0033CC"/>
              </a:solidFill>
              <a:miter lim="800000"/>
            </a:ln>
            <a:effectLst/>
          </p:spPr>
        </p:cxnSp>
        <p:sp>
          <p:nvSpPr>
            <p:cNvPr id="19473" name="Text Box 15"/>
            <p:cNvSpPr/>
            <p:nvPr/>
          </p:nvSpPr>
          <p:spPr>
            <a:xfrm>
              <a:off x="880" y="2251"/>
              <a:ext cx="223" cy="199"/>
            </a:xfrm>
            <a:prstGeom prst="rect">
              <a:avLst/>
            </a:prstGeom>
            <a:noFill/>
            <a:ln w="12700">
              <a:noFill/>
              <a:miter lim="800000"/>
            </a:ln>
            <a:effectLst/>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800" b="1">
                  <a:solidFill>
                    <a:srgbClr val="FF0000"/>
                  </a:solidFill>
                  <a:effectLst/>
                  <a:latin typeface="Arial" panose="020B0604020202020204" pitchFamily="34" charset="0"/>
                </a:rPr>
                <a:t>50</a:t>
              </a:r>
              <a:endParaRPr kumimoji="0" sz="1800" b="1">
                <a:solidFill>
                  <a:srgbClr val="FF0000"/>
                </a:solidFill>
                <a:effectLst/>
                <a:latin typeface="Arial" panose="020B0604020202020204" pitchFamily="34" charset="0"/>
              </a:endParaRPr>
            </a:p>
          </p:txBody>
        </p:sp>
        <p:sp>
          <p:nvSpPr>
            <p:cNvPr id="19474" name="Rectangle 16"/>
            <p:cNvSpPr/>
            <p:nvPr/>
          </p:nvSpPr>
          <p:spPr>
            <a:xfrm>
              <a:off x="793" y="1480"/>
              <a:ext cx="271" cy="199"/>
            </a:xfrm>
            <a:prstGeom prst="rect">
              <a:avLst/>
            </a:prstGeom>
            <a:noFill/>
            <a:ln w="12700">
              <a:noFill/>
              <a:miter lim="800000"/>
            </a:ln>
            <a:effectLst/>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800" b="1">
                  <a:solidFill>
                    <a:srgbClr val="FF0000"/>
                  </a:solidFill>
                  <a:effectLst/>
                </a:rPr>
                <a:t>100</a:t>
              </a:r>
              <a:endParaRPr kumimoji="0" sz="1800" b="1">
                <a:solidFill>
                  <a:srgbClr val="FF0000"/>
                </a:solidFill>
                <a:effectLst/>
              </a:endParaRPr>
            </a:p>
          </p:txBody>
        </p:sp>
        <p:cxnSp>
          <p:nvCxnSpPr>
            <p:cNvPr id="19475" name="Line 17"/>
            <p:cNvCxnSpPr/>
            <p:nvPr/>
          </p:nvCxnSpPr>
          <p:spPr>
            <a:xfrm>
              <a:off x="1202" y="3158"/>
              <a:ext cx="0" cy="454"/>
            </a:xfrm>
            <a:prstGeom prst="line">
              <a:avLst/>
            </a:prstGeom>
            <a:noFill/>
            <a:ln w="28575">
              <a:solidFill>
                <a:srgbClr val="0033CC"/>
              </a:solidFill>
              <a:miter lim="800000"/>
            </a:ln>
            <a:effectLst/>
          </p:spPr>
        </p:cxnSp>
        <p:cxnSp>
          <p:nvCxnSpPr>
            <p:cNvPr id="19476" name="Line 18"/>
            <p:cNvCxnSpPr/>
            <p:nvPr/>
          </p:nvCxnSpPr>
          <p:spPr>
            <a:xfrm>
              <a:off x="1927" y="1480"/>
              <a:ext cx="0" cy="1905"/>
            </a:xfrm>
            <a:prstGeom prst="line">
              <a:avLst/>
            </a:prstGeom>
            <a:noFill/>
            <a:ln w="28575">
              <a:solidFill>
                <a:srgbClr val="0033CC"/>
              </a:solidFill>
              <a:miter lim="800000"/>
            </a:ln>
            <a:effectLst/>
          </p:spPr>
        </p:cxnSp>
        <p:cxnSp>
          <p:nvCxnSpPr>
            <p:cNvPr id="19477" name="Line 19"/>
            <p:cNvCxnSpPr/>
            <p:nvPr/>
          </p:nvCxnSpPr>
          <p:spPr>
            <a:xfrm>
              <a:off x="3470" y="1480"/>
              <a:ext cx="0" cy="2449"/>
            </a:xfrm>
            <a:prstGeom prst="line">
              <a:avLst/>
            </a:prstGeom>
            <a:noFill/>
            <a:ln w="28575">
              <a:solidFill>
                <a:srgbClr val="0033CC"/>
              </a:solidFill>
              <a:miter lim="800000"/>
            </a:ln>
            <a:effectLst/>
          </p:spPr>
        </p:cxnSp>
        <p:cxnSp>
          <p:nvCxnSpPr>
            <p:cNvPr id="19478" name="Line 20"/>
            <p:cNvCxnSpPr/>
            <p:nvPr/>
          </p:nvCxnSpPr>
          <p:spPr>
            <a:xfrm>
              <a:off x="1202" y="3385"/>
              <a:ext cx="90" cy="0"/>
            </a:xfrm>
            <a:prstGeom prst="line">
              <a:avLst/>
            </a:prstGeom>
            <a:noFill/>
            <a:ln w="12700">
              <a:solidFill>
                <a:srgbClr val="0033CC"/>
              </a:solidFill>
              <a:miter lim="800000"/>
              <a:tailEnd type="triangle"/>
            </a:ln>
            <a:effectLst/>
          </p:spPr>
        </p:cxnSp>
        <p:cxnSp>
          <p:nvCxnSpPr>
            <p:cNvPr id="19479" name="Line 21"/>
            <p:cNvCxnSpPr/>
            <p:nvPr/>
          </p:nvCxnSpPr>
          <p:spPr>
            <a:xfrm>
              <a:off x="1610" y="3566"/>
              <a:ext cx="317" cy="0"/>
            </a:xfrm>
            <a:prstGeom prst="line">
              <a:avLst/>
            </a:prstGeom>
            <a:noFill/>
            <a:ln w="12700">
              <a:solidFill>
                <a:srgbClr val="0033CC"/>
              </a:solidFill>
              <a:miter lim="800000"/>
              <a:tailEnd type="triangle"/>
            </a:ln>
            <a:effectLst/>
          </p:spPr>
        </p:cxnSp>
        <p:cxnSp>
          <p:nvCxnSpPr>
            <p:cNvPr id="19480" name="Line 22"/>
            <p:cNvCxnSpPr/>
            <p:nvPr/>
          </p:nvCxnSpPr>
          <p:spPr>
            <a:xfrm>
              <a:off x="1610" y="3793"/>
              <a:ext cx="771" cy="0"/>
            </a:xfrm>
            <a:prstGeom prst="line">
              <a:avLst/>
            </a:prstGeom>
            <a:noFill/>
            <a:ln w="12700">
              <a:solidFill>
                <a:srgbClr val="0033CC"/>
              </a:solidFill>
              <a:miter lim="800000"/>
              <a:tailEnd type="triangle"/>
            </a:ln>
            <a:effectLst/>
          </p:spPr>
        </p:cxnSp>
        <p:cxnSp>
          <p:nvCxnSpPr>
            <p:cNvPr id="19481" name="Line 23"/>
            <p:cNvCxnSpPr/>
            <p:nvPr/>
          </p:nvCxnSpPr>
          <p:spPr>
            <a:xfrm>
              <a:off x="2517" y="1480"/>
              <a:ext cx="0" cy="2177"/>
            </a:xfrm>
            <a:prstGeom prst="line">
              <a:avLst/>
            </a:prstGeom>
            <a:noFill/>
            <a:ln w="28575">
              <a:solidFill>
                <a:srgbClr val="0033CC"/>
              </a:solidFill>
              <a:miter lim="800000"/>
            </a:ln>
            <a:effectLst/>
          </p:spPr>
        </p:cxnSp>
        <p:cxnSp>
          <p:nvCxnSpPr>
            <p:cNvPr id="19482" name="Line 24"/>
            <p:cNvCxnSpPr/>
            <p:nvPr/>
          </p:nvCxnSpPr>
          <p:spPr>
            <a:xfrm flipH="1">
              <a:off x="2200" y="3566"/>
              <a:ext cx="316" cy="0"/>
            </a:xfrm>
            <a:prstGeom prst="line">
              <a:avLst/>
            </a:prstGeom>
            <a:noFill/>
            <a:ln w="12700">
              <a:solidFill>
                <a:srgbClr val="0033CC"/>
              </a:solidFill>
              <a:miter lim="800000"/>
              <a:tailEnd type="triangle"/>
            </a:ln>
            <a:effectLst/>
          </p:spPr>
        </p:cxnSp>
        <p:cxnSp>
          <p:nvCxnSpPr>
            <p:cNvPr id="19483" name="Line 25"/>
            <p:cNvCxnSpPr/>
            <p:nvPr/>
          </p:nvCxnSpPr>
          <p:spPr>
            <a:xfrm flipH="1">
              <a:off x="1519" y="3385"/>
              <a:ext cx="91" cy="0"/>
            </a:xfrm>
            <a:prstGeom prst="line">
              <a:avLst/>
            </a:prstGeom>
            <a:noFill/>
            <a:ln w="12700">
              <a:solidFill>
                <a:srgbClr val="0033CC"/>
              </a:solidFill>
              <a:miter lim="800000"/>
              <a:tailEnd type="triangle"/>
            </a:ln>
            <a:effectLst/>
          </p:spPr>
        </p:cxnSp>
        <p:cxnSp>
          <p:nvCxnSpPr>
            <p:cNvPr id="19484" name="Line 26"/>
            <p:cNvCxnSpPr/>
            <p:nvPr/>
          </p:nvCxnSpPr>
          <p:spPr>
            <a:xfrm flipH="1">
              <a:off x="2608" y="3793"/>
              <a:ext cx="862" cy="0"/>
            </a:xfrm>
            <a:prstGeom prst="line">
              <a:avLst/>
            </a:prstGeom>
            <a:noFill/>
            <a:ln w="12700">
              <a:solidFill>
                <a:srgbClr val="0033CC"/>
              </a:solidFill>
              <a:miter lim="800000"/>
              <a:tailEnd type="triangle"/>
            </a:ln>
            <a:effectLst/>
          </p:spPr>
        </p:cxnSp>
        <p:sp>
          <p:nvSpPr>
            <p:cNvPr id="19485" name="Text Box 27"/>
            <p:cNvSpPr/>
            <p:nvPr/>
          </p:nvSpPr>
          <p:spPr>
            <a:xfrm>
              <a:off x="1247" y="3251"/>
              <a:ext cx="327" cy="249"/>
            </a:xfrm>
            <a:prstGeom prst="rect">
              <a:avLst/>
            </a:prstGeom>
            <a:noFill/>
            <a:ln w="12700">
              <a:noFill/>
              <a:miter lim="800000"/>
            </a:ln>
            <a:effectLst/>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b="1">
                  <a:solidFill>
                    <a:srgbClr val="FF0000"/>
                  </a:solidFill>
                  <a:effectLst/>
                  <a:latin typeface="Arial" panose="020B0604020202020204" pitchFamily="34" charset="0"/>
                </a:rPr>
                <a:t>T</a:t>
              </a:r>
              <a:r>
                <a:rPr kumimoji="0" b="1" baseline="-25000">
                  <a:solidFill>
                    <a:srgbClr val="FF0000"/>
                  </a:solidFill>
                  <a:effectLst/>
                  <a:latin typeface="Arial" panose="020B0604020202020204" pitchFamily="34" charset="0"/>
                </a:rPr>
                <a:t>G2</a:t>
              </a:r>
              <a:endParaRPr kumimoji="0" b="1" baseline="-25000">
                <a:solidFill>
                  <a:srgbClr val="FF0000"/>
                </a:solidFill>
                <a:effectLst/>
                <a:latin typeface="Arial" panose="020B0604020202020204" pitchFamily="34" charset="0"/>
              </a:endParaRPr>
            </a:p>
          </p:txBody>
        </p:sp>
        <p:cxnSp>
          <p:nvCxnSpPr>
            <p:cNvPr id="19486" name="Line 28"/>
            <p:cNvCxnSpPr/>
            <p:nvPr/>
          </p:nvCxnSpPr>
          <p:spPr>
            <a:xfrm>
              <a:off x="1610" y="2387"/>
              <a:ext cx="0" cy="1542"/>
            </a:xfrm>
            <a:prstGeom prst="line">
              <a:avLst/>
            </a:prstGeom>
            <a:noFill/>
            <a:ln w="28575">
              <a:solidFill>
                <a:srgbClr val="0033CC"/>
              </a:solidFill>
              <a:miter lim="800000"/>
            </a:ln>
            <a:effectLst/>
          </p:spPr>
        </p:cxnSp>
        <p:sp>
          <p:nvSpPr>
            <p:cNvPr id="19487" name="Text Box 29"/>
            <p:cNvSpPr/>
            <p:nvPr/>
          </p:nvSpPr>
          <p:spPr>
            <a:xfrm>
              <a:off x="975" y="3022"/>
              <a:ext cx="276" cy="199"/>
            </a:xfrm>
            <a:prstGeom prst="rect">
              <a:avLst/>
            </a:prstGeom>
            <a:noFill/>
            <a:ln w="12700">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800" b="1">
                  <a:solidFill>
                    <a:srgbClr val="FF0000"/>
                  </a:solidFill>
                  <a:effectLst/>
                  <a:latin typeface="Arial" panose="020B0604020202020204" pitchFamily="34" charset="0"/>
                </a:rPr>
                <a:t>0</a:t>
              </a:r>
              <a:endParaRPr kumimoji="0" sz="1800" b="1">
                <a:solidFill>
                  <a:srgbClr val="FF0000"/>
                </a:solidFill>
                <a:effectLst/>
                <a:latin typeface="Arial" panose="020B0604020202020204" pitchFamily="34" charset="0"/>
              </a:endParaRPr>
            </a:p>
          </p:txBody>
        </p:sp>
        <p:sp>
          <p:nvSpPr>
            <p:cNvPr id="19488" name="Text Box 30"/>
            <p:cNvSpPr/>
            <p:nvPr/>
          </p:nvSpPr>
          <p:spPr>
            <a:xfrm>
              <a:off x="1643" y="3164"/>
              <a:ext cx="275" cy="249"/>
            </a:xfrm>
            <a:prstGeom prst="rect">
              <a:avLst/>
            </a:prstGeom>
            <a:noFill/>
            <a:ln w="12700">
              <a:noFill/>
              <a:miter lim="800000"/>
            </a:ln>
            <a:effectLst/>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b="1">
                  <a:solidFill>
                    <a:srgbClr val="FF0000"/>
                  </a:solidFill>
                  <a:effectLst/>
                  <a:latin typeface="Arial" panose="020B0604020202020204" pitchFamily="34" charset="0"/>
                </a:rPr>
                <a:t>T</a:t>
              </a:r>
              <a:r>
                <a:rPr kumimoji="0" b="1" baseline="-25000">
                  <a:solidFill>
                    <a:srgbClr val="FF0000"/>
                  </a:solidFill>
                  <a:effectLst/>
                  <a:latin typeface="Arial" panose="020B0604020202020204" pitchFamily="34" charset="0"/>
                </a:rPr>
                <a:t>M</a:t>
              </a:r>
              <a:endParaRPr kumimoji="0" b="1" baseline="-25000">
                <a:solidFill>
                  <a:srgbClr val="FF0000"/>
                </a:solidFill>
                <a:effectLst/>
                <a:latin typeface="Arial" panose="020B0604020202020204" pitchFamily="34" charset="0"/>
              </a:endParaRPr>
            </a:p>
          </p:txBody>
        </p:sp>
        <p:cxnSp>
          <p:nvCxnSpPr>
            <p:cNvPr id="19489" name="Line 31"/>
            <p:cNvCxnSpPr/>
            <p:nvPr/>
          </p:nvCxnSpPr>
          <p:spPr>
            <a:xfrm flipH="1">
              <a:off x="1837" y="3294"/>
              <a:ext cx="91" cy="0"/>
            </a:xfrm>
            <a:prstGeom prst="line">
              <a:avLst/>
            </a:prstGeom>
            <a:noFill/>
            <a:ln w="12700">
              <a:solidFill>
                <a:srgbClr val="0033CC"/>
              </a:solidFill>
              <a:miter lim="800000"/>
              <a:tailEnd type="triangle"/>
            </a:ln>
            <a:effectLst/>
          </p:spPr>
        </p:cxnSp>
        <p:cxnSp>
          <p:nvCxnSpPr>
            <p:cNvPr id="19490" name="Line 32"/>
            <p:cNvCxnSpPr/>
            <p:nvPr/>
          </p:nvCxnSpPr>
          <p:spPr>
            <a:xfrm>
              <a:off x="1610" y="3294"/>
              <a:ext cx="90" cy="0"/>
            </a:xfrm>
            <a:prstGeom prst="line">
              <a:avLst/>
            </a:prstGeom>
            <a:noFill/>
            <a:ln w="12700">
              <a:solidFill>
                <a:srgbClr val="0033CC"/>
              </a:solidFill>
              <a:miter lim="800000"/>
              <a:tailEnd type="triangle"/>
            </a:ln>
            <a:effectLst/>
          </p:spPr>
        </p:cxnSp>
        <p:sp>
          <p:nvSpPr>
            <p:cNvPr id="19491" name="Text Box 33"/>
            <p:cNvSpPr/>
            <p:nvPr/>
          </p:nvSpPr>
          <p:spPr>
            <a:xfrm>
              <a:off x="1927" y="3364"/>
              <a:ext cx="258" cy="282"/>
            </a:xfrm>
            <a:prstGeom prst="rect">
              <a:avLst/>
            </a:prstGeom>
            <a:noFill/>
            <a:ln w="12700">
              <a:noFill/>
              <a:miter lim="800000"/>
            </a:ln>
            <a:effectLst/>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2800" b="1">
                  <a:solidFill>
                    <a:srgbClr val="FF0000"/>
                  </a:solidFill>
                  <a:effectLst/>
                  <a:latin typeface="Arial" panose="020B0604020202020204" pitchFamily="34" charset="0"/>
                </a:rPr>
                <a:t>T</a:t>
              </a:r>
              <a:r>
                <a:rPr kumimoji="0" sz="2800" b="1" baseline="-25000">
                  <a:solidFill>
                    <a:srgbClr val="FF0000"/>
                  </a:solidFill>
                  <a:effectLst/>
                  <a:latin typeface="Arial" panose="020B0604020202020204" pitchFamily="34" charset="0"/>
                </a:rPr>
                <a:t>s</a:t>
              </a:r>
              <a:endParaRPr kumimoji="0" sz="2800" b="1" baseline="-25000">
                <a:solidFill>
                  <a:srgbClr val="FF0000"/>
                </a:solidFill>
                <a:effectLst/>
                <a:latin typeface="Arial" panose="020B0604020202020204" pitchFamily="34" charset="0"/>
              </a:endParaRPr>
            </a:p>
          </p:txBody>
        </p:sp>
        <p:sp>
          <p:nvSpPr>
            <p:cNvPr id="19492" name="Text Box 34"/>
            <p:cNvSpPr/>
            <p:nvPr/>
          </p:nvSpPr>
          <p:spPr>
            <a:xfrm>
              <a:off x="2381" y="3605"/>
              <a:ext cx="282" cy="315"/>
            </a:xfrm>
            <a:prstGeom prst="rect">
              <a:avLst/>
            </a:prstGeom>
            <a:noFill/>
            <a:ln w="12700">
              <a:noFill/>
              <a:miter lim="800000"/>
            </a:ln>
            <a:effectLst/>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3200" b="1">
                  <a:solidFill>
                    <a:srgbClr val="FF0000"/>
                  </a:solidFill>
                  <a:effectLst/>
                  <a:latin typeface="Arial" panose="020B0604020202020204" pitchFamily="34" charset="0"/>
                </a:rPr>
                <a:t>T</a:t>
              </a:r>
              <a:r>
                <a:rPr kumimoji="0" sz="3200" b="1" baseline="-25000">
                  <a:solidFill>
                    <a:srgbClr val="FF0000"/>
                  </a:solidFill>
                  <a:effectLst/>
                  <a:latin typeface="Arial" panose="020B0604020202020204" pitchFamily="34" charset="0"/>
                </a:rPr>
                <a:t>c</a:t>
              </a:r>
              <a:endParaRPr kumimoji="0" sz="3200" b="1" baseline="-25000">
                <a:solidFill>
                  <a:srgbClr val="FF0000"/>
                </a:solidFill>
                <a:effectLst/>
                <a:latin typeface="Arial" panose="020B0604020202020204" pitchFamily="34" charset="0"/>
              </a:endParaRPr>
            </a:p>
          </p:txBody>
        </p:sp>
        <p:cxnSp>
          <p:nvCxnSpPr>
            <p:cNvPr id="19493" name="Line 35"/>
            <p:cNvCxnSpPr/>
            <p:nvPr/>
          </p:nvCxnSpPr>
          <p:spPr>
            <a:xfrm>
              <a:off x="1791" y="1480"/>
              <a:ext cx="0" cy="1678"/>
            </a:xfrm>
            <a:prstGeom prst="line">
              <a:avLst/>
            </a:prstGeom>
            <a:noFill/>
            <a:ln w="28575" cap="rnd">
              <a:solidFill>
                <a:srgbClr val="0033CC"/>
              </a:solidFill>
              <a:prstDash val="sysDot"/>
              <a:miter lim="800000"/>
            </a:ln>
            <a:effectLst/>
          </p:spPr>
        </p:cxnSp>
        <p:cxnSp>
          <p:nvCxnSpPr>
            <p:cNvPr id="19494" name="Line 36"/>
            <p:cNvCxnSpPr/>
            <p:nvPr/>
          </p:nvCxnSpPr>
          <p:spPr>
            <a:xfrm>
              <a:off x="1202" y="1525"/>
              <a:ext cx="91" cy="0"/>
            </a:xfrm>
            <a:prstGeom prst="line">
              <a:avLst/>
            </a:prstGeom>
            <a:noFill/>
            <a:ln w="12700">
              <a:solidFill>
                <a:srgbClr val="0033CC"/>
              </a:solidFill>
              <a:miter lim="800000"/>
              <a:tailEnd type="triangle"/>
            </a:ln>
            <a:effectLst/>
          </p:spPr>
        </p:cxnSp>
        <p:cxnSp>
          <p:nvCxnSpPr>
            <p:cNvPr id="19495" name="Line 37"/>
            <p:cNvCxnSpPr/>
            <p:nvPr/>
          </p:nvCxnSpPr>
          <p:spPr>
            <a:xfrm flipH="1">
              <a:off x="1700" y="1525"/>
              <a:ext cx="91" cy="0"/>
            </a:xfrm>
            <a:prstGeom prst="line">
              <a:avLst/>
            </a:prstGeom>
            <a:noFill/>
            <a:ln w="12700">
              <a:solidFill>
                <a:srgbClr val="0033CC"/>
              </a:solidFill>
              <a:miter lim="800000"/>
              <a:tailEnd type="triangle"/>
            </a:ln>
            <a:effectLst/>
          </p:spPr>
        </p:cxnSp>
        <p:sp>
          <p:nvSpPr>
            <p:cNvPr id="19496" name="Text Box 38"/>
            <p:cNvSpPr/>
            <p:nvPr/>
          </p:nvSpPr>
          <p:spPr>
            <a:xfrm>
              <a:off x="1247" y="1381"/>
              <a:ext cx="456" cy="346"/>
            </a:xfrm>
            <a:prstGeom prst="rect">
              <a:avLst/>
            </a:prstGeom>
            <a:noFill/>
            <a:ln w="12700">
              <a:noFill/>
              <a:miter lim="800000"/>
            </a:ln>
            <a:effectLst/>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800" b="1">
                  <a:solidFill>
                    <a:srgbClr val="FF0000"/>
                  </a:solidFill>
                  <a:effectLst/>
                  <a:latin typeface="Arial" panose="020B0604020202020204" pitchFamily="34" charset="0"/>
                </a:rPr>
                <a:t>T</a:t>
              </a:r>
              <a:r>
                <a:rPr kumimoji="0" sz="1800" b="1" baseline="-25000">
                  <a:solidFill>
                    <a:srgbClr val="FF0000"/>
                  </a:solidFill>
                  <a:effectLst/>
                  <a:latin typeface="Arial" panose="020B0604020202020204" pitchFamily="34" charset="0"/>
                </a:rPr>
                <a:t>G2 </a:t>
              </a:r>
              <a:endParaRPr kumimoji="0" sz="1800" b="1" baseline="-25000">
                <a:solidFill>
                  <a:srgbClr val="FF0000"/>
                </a:solidFill>
                <a:effectLst/>
                <a:latin typeface="Arial" panose="020B0604020202020204" pitchFamily="34" charset="0"/>
              </a:endParaRPr>
            </a:p>
            <a:p>
              <a:pPr marL="0" lvl="0" indent="0"/>
              <a:r>
                <a:rPr kumimoji="0" sz="1800" b="1">
                  <a:solidFill>
                    <a:srgbClr val="FF0000"/>
                  </a:solidFill>
                  <a:effectLst/>
                  <a:latin typeface="Arial" panose="020B0604020202020204" pitchFamily="34" charset="0"/>
                </a:rPr>
                <a:t>+1/2T</a:t>
              </a:r>
              <a:r>
                <a:rPr kumimoji="0" sz="1800" b="1" baseline="-25000">
                  <a:solidFill>
                    <a:srgbClr val="FF0000"/>
                  </a:solidFill>
                  <a:effectLst/>
                  <a:latin typeface="Arial" panose="020B0604020202020204" pitchFamily="34" charset="0"/>
                </a:rPr>
                <a:t>M</a:t>
              </a:r>
              <a:endParaRPr kumimoji="0" sz="1800" b="1" baseline="-25000">
                <a:solidFill>
                  <a:srgbClr val="FF0000"/>
                </a:solidFill>
                <a:effectLst/>
                <a:latin typeface="Arial" panose="020B0604020202020204" pitchFamily="34" charset="0"/>
              </a:endParaRPr>
            </a:p>
          </p:txBody>
        </p:sp>
        <p:sp>
          <p:nvSpPr>
            <p:cNvPr id="19497" name="Text Box 39"/>
            <p:cNvSpPr/>
            <p:nvPr/>
          </p:nvSpPr>
          <p:spPr>
            <a:xfrm>
              <a:off x="1383" y="3462"/>
              <a:ext cx="93" cy="148"/>
            </a:xfrm>
            <a:prstGeom prst="rect">
              <a:avLst/>
            </a:prstGeom>
            <a:noFill/>
            <a:ln w="12700">
              <a:noFill/>
              <a:miter lim="800000"/>
            </a:ln>
            <a:effectLst/>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endParaRPr kumimoji="0" sz="1800" baseline="-25000">
                <a:solidFill>
                  <a:srgbClr val="FF0000"/>
                </a:solidFill>
                <a:effectLst/>
                <a:latin typeface="Arial" panose="020B0604020202020204" pitchFamily="34" charset="0"/>
              </a:endParaRPr>
            </a:p>
          </p:txBody>
        </p:sp>
      </p:grpSp>
      <p:pic>
        <p:nvPicPr>
          <p:cNvPr id="19459" name="Picture 4" descr="figure-01-17"/>
          <p:cNvPicPr/>
          <p:nvPr/>
        </p:nvPicPr>
        <p:blipFill>
          <a:blip r:embed="rId1">
            <a:lum bright="-12000" contrast="24000"/>
          </a:blip>
          <a:srcRect l="12628"/>
          <a:stretch>
            <a:fillRect/>
          </a:stretch>
        </p:blipFill>
        <p:spPr>
          <a:xfrm>
            <a:off x="5632450" y="1196975"/>
            <a:ext cx="3489325" cy="3573462"/>
          </a:xfrm>
          <a:prstGeom prst="rect">
            <a:avLst/>
          </a:prstGeom>
          <a:noFill/>
          <a:ln w="9525">
            <a:noFill/>
            <a:miter lim="800000"/>
            <a:headEnd/>
            <a:tailEnd/>
          </a:ln>
          <a:effectLst/>
        </p:spPr>
      </p:pic>
      <p:sp>
        <p:nvSpPr>
          <p:cNvPr id="19460" name="椭圆 41"/>
          <p:cNvSpPr/>
          <p:nvPr/>
        </p:nvSpPr>
        <p:spPr>
          <a:xfrm>
            <a:off x="6989762" y="4125912"/>
            <a:ext cx="428625" cy="428625"/>
          </a:xfrm>
          <a:prstGeom prst="ellipse">
            <a:avLst/>
          </a:prstGeom>
          <a:solidFill>
            <a:srgbClr val="558ED5">
              <a:alpha val="34117"/>
            </a:srgbClr>
          </a:solidFill>
          <a:ln w="19050">
            <a:solidFill>
              <a:srgbClr val="F4F3EC"/>
            </a:solidFill>
            <a:miter lim="800000"/>
          </a:ln>
          <a:effectLst/>
        </p:spPr>
        <p:txBody>
          <a:bodyPr wrap="none" anchor="ctr" anchorCtr="0">
            <a:no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800" b="1">
                <a:solidFill>
                  <a:srgbClr val="FF0000"/>
                </a:solidFill>
                <a:effectLst/>
                <a:latin typeface="Trebuchet MS" panose="020B0603020202020204" pitchFamily="34" charset="0"/>
              </a:rPr>
              <a:t>1</a:t>
            </a:r>
            <a:endParaRPr kumimoji="0" sz="1800" b="1">
              <a:solidFill>
                <a:srgbClr val="FF0000"/>
              </a:solidFill>
              <a:effectLst/>
              <a:latin typeface="Trebuchet MS" panose="020B0603020202020204" pitchFamily="34" charset="0"/>
            </a:endParaRPr>
          </a:p>
        </p:txBody>
      </p:sp>
      <p:sp>
        <p:nvSpPr>
          <p:cNvPr id="19461" name="椭圆 42"/>
          <p:cNvSpPr/>
          <p:nvPr/>
        </p:nvSpPr>
        <p:spPr>
          <a:xfrm>
            <a:off x="8204200" y="2840038"/>
            <a:ext cx="428625" cy="428625"/>
          </a:xfrm>
          <a:prstGeom prst="ellipse">
            <a:avLst/>
          </a:prstGeom>
          <a:solidFill>
            <a:srgbClr val="558ED5">
              <a:alpha val="34117"/>
            </a:srgbClr>
          </a:solidFill>
          <a:ln w="19050">
            <a:solidFill>
              <a:srgbClr val="F4F3EC"/>
            </a:solidFill>
            <a:miter lim="800000"/>
          </a:ln>
          <a:effectLst/>
        </p:spPr>
        <p:txBody>
          <a:bodyPr wrap="none" anchor="ctr" anchorCtr="0">
            <a:no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800" b="1">
                <a:solidFill>
                  <a:srgbClr val="FF0000"/>
                </a:solidFill>
                <a:effectLst/>
                <a:latin typeface="Trebuchet MS" panose="020B0603020202020204" pitchFamily="34" charset="0"/>
              </a:rPr>
              <a:t>n</a:t>
            </a:r>
            <a:endParaRPr kumimoji="0" sz="1800" b="1">
              <a:solidFill>
                <a:srgbClr val="FF0000"/>
              </a:solidFill>
              <a:effectLst/>
              <a:latin typeface="Trebuchet MS" panose="020B0603020202020204" pitchFamily="34" charset="0"/>
            </a:endParaRPr>
          </a:p>
        </p:txBody>
      </p:sp>
      <p:sp>
        <p:nvSpPr>
          <p:cNvPr id="19462" name="Rectangle 16"/>
          <p:cNvSpPr/>
          <p:nvPr/>
        </p:nvSpPr>
        <p:spPr>
          <a:xfrm>
            <a:off x="107950" y="1474788"/>
            <a:ext cx="608012" cy="369888"/>
          </a:xfrm>
          <a:prstGeom prst="rect">
            <a:avLst/>
          </a:prstGeom>
          <a:noFill/>
          <a:ln w="12700">
            <a:noFill/>
            <a:miter lim="800000"/>
          </a:ln>
          <a:effectLst/>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800" b="1">
                <a:solidFill>
                  <a:srgbClr val="0033CC"/>
                </a:solidFill>
                <a:effectLst/>
              </a:rPr>
              <a:t>PLM</a:t>
            </a:r>
            <a:endParaRPr kumimoji="0" sz="1800" b="1">
              <a:solidFill>
                <a:srgbClr val="0033CC"/>
              </a:solidFill>
              <a:effectLs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additive="base">
                                        <p:cTn id="6" dur="1" fill="hold">
                                          <p:stCondLst>
                                            <p:cond delay="0"/>
                                          </p:stCondLst>
                                        </p:cTn>
                                        <p:tgtEl>
                                          <p:spTgt spid="19459"/>
                                        </p:tgtEl>
                                        <p:attrNameLst>
                                          <p:attrName>style.visibility</p:attrName>
                                        </p:attrNameLst>
                                      </p:cBhvr>
                                      <p:to>
                                        <p:strVal val="visible"/>
                                      </p:to>
                                    </p:set>
                                    <p:anim calcmode="lin" valueType="num">
                                      <p:cBhvr additive="base">
                                        <p:cTn id="7" dur="500" fill="hold"/>
                                        <p:tgtEl>
                                          <p:spTgt spid="19459"/>
                                        </p:tgtEl>
                                        <p:attrNameLst>
                                          <p:attrName>ppt_x</p:attrName>
                                        </p:attrNameLst>
                                      </p:cBhvr>
                                      <p:tavLst>
                                        <p:tav tm="0">
                                          <p:val>
                                            <p:strVal val="#ppt_x"/>
                                          </p:val>
                                        </p:tav>
                                        <p:tav tm="100000">
                                          <p:val>
                                            <p:strVal val="#ppt_x"/>
                                          </p:val>
                                        </p:tav>
                                      </p:tavLst>
                                    </p:anim>
                                    <p:anim calcmode="lin" valueType="num">
                                      <p:cBhvr additive="base">
                                        <p:cTn id="8" dur="500" fill="hold"/>
                                        <p:tgtEl>
                                          <p:spTgt spid="194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2" nodeType="clickEffect">
                                  <p:stCondLst>
                                    <p:cond delay="0"/>
                                  </p:stCondLst>
                                  <p:childTnLst>
                                    <p:animMotion origin="layout" path="M 8.05556E-06 2.22222E-06 C -0.02431 -0.00833 -0.04861 -0.01643 -0.06476 -0.0294 C -0.08091 -0.04236 -0.08924 -0.06111 -0.09705 -0.07847 C -0.10486 -0.09583 -0.10834 -0.11319 -0.11181 -0.13333 C -0.11528 -0.15347 -0.11702 -0.1875 -0.11771 -0.2" ptsTypes="">
                                      <p:cBhvr additive="base">
                                        <p:cTn id="12" dur="2000" fill="hold"/>
                                        <p:tgtEl>
                                          <p:spTgt spid="19460"/>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2.5E-06 -0.01227 C -0.00052 -0.00046 -0.00087 0.01204 -0.00295 0.02709 C -0.00504 0.04213 -0.00903 0.06297 -0.0125 0.07732 C -0.01597 0.09167 -0.01945 0.10255 -0.02466 0.11436 C -0.03004 0.1257 -0.03716 0.13658 -0.04393 0.14607 C -0.05052 0.15533 -0.05677 0.1632 -0.06563 0.16968 C -0.07448 0.17639 -0.08768 0.18172 -0.09705 0.18588 C -0.10643 0.18982 -0.11476 0.1926 -0.12153 0.19398 C -0.1283 0.19514 -0.12847 0.19815 -0.13802 0.19398 C -0.1474 0.18982 -0.16927 0.17848 -0.179 0.16968 C -0.18837 0.16111 -0.19167 0.14699 -0.19514 0.14074" ptsTypes="">
                                      <p:cBhvr additive="base">
                                        <p:cTn id="16" dur="2000" fill="hold"/>
                                        <p:tgtEl>
                                          <p:spTgt spid="19461"/>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1" nodeType="clickEffect">
                                  <p:stCondLst>
                                    <p:cond delay="0"/>
                                  </p:stCondLst>
                                  <p:childTnLst>
                                    <p:animMotion origin="layout" path="M -0.12066 -0.22268 C -0.11719 -0.23796 -0.11355 -0.25301 -0.11042 -0.26365 C -0.1073 -0.2743 -0.10573 -0.28032 -0.10157 -0.28727 C -0.0974 -0.29421 -0.08889 -0.30162 -0.08542 -0.30486" ptsTypes="">
                                      <p:cBhvr additive="base">
                                        <p:cTn id="20" dur="2000" fill="hold"/>
                                        <p:tgtEl>
                                          <p:spTgt spid="19460"/>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2" nodeType="clickEffect">
                                  <p:stCondLst>
                                    <p:cond delay="0"/>
                                  </p:stCondLst>
                                  <p:childTnLst>
                                    <p:animMotion origin="layout" path="M -0.08542 -0.30487 C -0.07743 -0.31366 -0.06927 -0.32246 -0.06198 -0.32824 C -0.05469 -0.33403 -0.05 -0.33635 -0.04132 -0.34005 C -0.03264 -0.34375 -0.01632 -0.34862 -0.01042 -0.35" ptsTypes="">
                                      <p:cBhvr additive="base">
                                        <p:cTn id="24" dur="2000" fill="hold"/>
                                        <p:tgtEl>
                                          <p:spTgt spid="19460"/>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4" nodeType="clickEffect">
                                  <p:stCondLst>
                                    <p:cond delay="0"/>
                                  </p:stCondLst>
                                  <p:childTnLst>
                                    <p:animMotion origin="layout" path="M -0.18889 0.16806 C -0.2007 0.15949 -0.21216 0.15093 -0.22118 0.13496 C -0.23038 0.11898 -0.23906 0.09121 -0.24393 0.0713 C -0.24896 0.05139 -0.24896 0.03334 -0.25052 0.01574 C -0.25209 -0.00162 -0.25295 -0.02407 -0.25347 -0.03333" ptsTypes="">
                                      <p:cBhvr additive="base">
                                        <p:cTn id="28" dur="2000" fill="hold"/>
                                        <p:tgtEl>
                                          <p:spTgt spid="194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0" grpId="0" animBg="1"/>
      <p:bldP spid="19460" grpId="0" animBg="1"/>
      <p:bldP spid="19461" grpId="0" animBg="1"/>
      <p:bldP spid="194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20481"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t>三、细胞周期同步化</a:t>
            </a:r>
          </a:p>
        </p:txBody>
      </p:sp>
      <p:sp>
        <p:nvSpPr>
          <p:cNvPr id="20482"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200000"/>
              </a:lnSpc>
              <a:spcBef>
                <a:spcPts val="1200"/>
              </a:spcBef>
              <a:spcAft>
                <a:spcPts val="1200"/>
              </a:spcAft>
            </a:pPr>
            <a:r>
              <a:rPr kumimoji="0">
                <a:effectLst/>
              </a:rPr>
              <a:t>天然同步化</a:t>
            </a:r>
            <a:endParaRPr kumimoji="0">
              <a:effectLst/>
            </a:endParaRPr>
          </a:p>
          <a:p>
            <a:pPr lvl="0">
              <a:lnSpc>
                <a:spcPct val="200000"/>
              </a:lnSpc>
              <a:spcBef>
                <a:spcPts val="1200"/>
              </a:spcBef>
              <a:spcAft>
                <a:spcPts val="1200"/>
              </a:spcAft>
            </a:pPr>
            <a:r>
              <a:rPr kumimoji="0">
                <a:effectLst/>
              </a:rPr>
              <a:t>人工同步化</a:t>
            </a:r>
            <a:endParaRPr kumimoji="0">
              <a:effectLst/>
            </a:endParaRPr>
          </a:p>
          <a:p>
            <a:pPr lvl="1">
              <a:lnSpc>
                <a:spcPct val="200000"/>
              </a:lnSpc>
              <a:spcBef>
                <a:spcPts val="1200"/>
              </a:spcBef>
              <a:spcAft>
                <a:spcPts val="1200"/>
              </a:spcAft>
            </a:pPr>
            <a:r>
              <a:rPr kumimoji="0">
                <a:solidFill>
                  <a:srgbClr val="0033CC"/>
                </a:solidFill>
                <a:effectLst/>
              </a:rPr>
              <a:t>人工选择同步化</a:t>
            </a:r>
            <a:endParaRPr kumimoji="0">
              <a:solidFill>
                <a:srgbClr val="0033CC"/>
              </a:solidFill>
              <a:effectLst/>
            </a:endParaRPr>
          </a:p>
          <a:p>
            <a:pPr lvl="1">
              <a:lnSpc>
                <a:spcPct val="200000"/>
              </a:lnSpc>
              <a:spcBef>
                <a:spcPts val="1200"/>
              </a:spcBef>
              <a:spcAft>
                <a:spcPts val="1200"/>
              </a:spcAft>
            </a:pPr>
            <a:r>
              <a:rPr kumimoji="0">
                <a:solidFill>
                  <a:srgbClr val="0033CC"/>
                </a:solidFill>
                <a:effectLst/>
              </a:rPr>
              <a:t>人工诱导同步化</a:t>
            </a:r>
            <a:endParaRPr kumimoji="0">
              <a:solidFill>
                <a:srgbClr val="0033CC"/>
              </a:solidFill>
              <a:effectLst/>
            </a:endParaRPr>
          </a:p>
        </p:txBody>
      </p:sp>
      <p:pic>
        <p:nvPicPr>
          <p:cNvPr id="20483" name="Picture 5" descr="imagepage3"/>
          <p:cNvPicPr/>
          <p:nvPr/>
        </p:nvPicPr>
        <p:blipFill>
          <a:blip r:embed="rId1"/>
          <a:stretch>
            <a:fillRect/>
          </a:stretch>
        </p:blipFill>
        <p:spPr>
          <a:xfrm>
            <a:off x="3995738" y="1557338"/>
            <a:ext cx="4829175" cy="4356100"/>
          </a:xfrm>
          <a:prstGeom prst="rect">
            <a:avLst/>
          </a:prstGeom>
          <a:noFill/>
          <a:ln w="9525">
            <a:noFill/>
            <a:miter lim="800000"/>
            <a:headEnd/>
            <a:tailEnd/>
          </a:ln>
          <a:effectLst/>
        </p:spPr>
      </p:pic>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21505"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rPr sz="3200">
                <a:effectLst/>
              </a:rPr>
              <a:t>诱导同步化</a:t>
            </a:r>
            <a:endParaRPr sz="3200">
              <a:effectLst/>
            </a:endParaRPr>
          </a:p>
        </p:txBody>
      </p:sp>
      <p:sp>
        <p:nvSpPr>
          <p:cNvPr id="21506"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200000"/>
              </a:lnSpc>
              <a:spcBef>
                <a:spcPts val="1200"/>
              </a:spcBef>
            </a:pPr>
            <a:r>
              <a:rPr kumimoji="0">
                <a:effectLst/>
              </a:rPr>
              <a:t>DNA </a:t>
            </a:r>
            <a:r>
              <a:rPr kumimoji="0">
                <a:effectLst/>
              </a:rPr>
              <a:t>合成阻断法</a:t>
            </a:r>
            <a:endParaRPr kumimoji="0">
              <a:effectLst/>
            </a:endParaRPr>
          </a:p>
          <a:p>
            <a:pPr lvl="0">
              <a:lnSpc>
                <a:spcPct val="200000"/>
              </a:lnSpc>
              <a:spcBef>
                <a:spcPts val="1200"/>
              </a:spcBef>
            </a:pPr>
            <a:r>
              <a:rPr kumimoji="0">
                <a:effectLst/>
              </a:rPr>
              <a:t>分裂中期阻断法</a:t>
            </a:r>
            <a:endParaRPr kumimoji="0">
              <a:effectLst/>
            </a:endParaRPr>
          </a:p>
        </p:txBody>
      </p:sp>
      <p:pic>
        <p:nvPicPr>
          <p:cNvPr id="21507" name="Picture 6" descr="imagepage4"/>
          <p:cNvPicPr/>
          <p:nvPr/>
        </p:nvPicPr>
        <p:blipFill>
          <a:blip r:embed="rId1"/>
          <a:stretch>
            <a:fillRect/>
          </a:stretch>
        </p:blipFill>
        <p:spPr>
          <a:xfrm>
            <a:off x="161925" y="3644900"/>
            <a:ext cx="8820150" cy="2087562"/>
          </a:xfrm>
          <a:prstGeom prst="rect">
            <a:avLst/>
          </a:prstGeom>
          <a:noFill/>
          <a:ln w="9525">
            <a:noFill/>
            <a:miter lim="800000"/>
            <a:headEnd/>
            <a:tailEnd/>
          </a:ln>
          <a:effectLst/>
        </p:spPr>
      </p:pic>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81330" y="718820"/>
            <a:ext cx="8181340" cy="1915795"/>
          </a:xfrm>
          <a:prstGeom prst="rect">
            <a:avLst/>
          </a:prstGeom>
        </p:spPr>
      </p:pic>
      <p:pic>
        <p:nvPicPr>
          <p:cNvPr id="3" name="图片 2"/>
          <p:cNvPicPr>
            <a:picLocks noChangeAspect="1"/>
          </p:cNvPicPr>
          <p:nvPr/>
        </p:nvPicPr>
        <p:blipFill>
          <a:blip r:embed="rId2"/>
          <a:stretch>
            <a:fillRect/>
          </a:stretch>
        </p:blipFill>
        <p:spPr>
          <a:xfrm>
            <a:off x="1348105" y="2634615"/>
            <a:ext cx="6303010" cy="4223385"/>
          </a:xfrm>
          <a:prstGeom prst="rect">
            <a:avLst/>
          </a:prstGeom>
        </p:spPr>
      </p:pic>
      <p:sp>
        <p:nvSpPr>
          <p:cNvPr id="4" name="文本框 3"/>
          <p:cNvSpPr txBox="1"/>
          <p:nvPr/>
        </p:nvSpPr>
        <p:spPr>
          <a:xfrm>
            <a:off x="1148715" y="126365"/>
            <a:ext cx="6845935" cy="460375"/>
          </a:xfrm>
          <a:prstGeom prst="rect">
            <a:avLst/>
          </a:prstGeom>
          <a:noFill/>
        </p:spPr>
        <p:txBody>
          <a:bodyPr wrap="square" rtlCol="0">
            <a:spAutoFit/>
          </a:bodyPr>
          <a:p>
            <a:r>
              <a:rPr lang="zh-CN" altLang="en-US"/>
              <a:t>必修一 分子与细胞 五</a:t>
            </a:r>
            <a:r>
              <a:rPr lang="en-US" altLang="zh-CN"/>
              <a:t>·</a:t>
            </a:r>
            <a:r>
              <a:rPr lang="zh-CN" altLang="en-US"/>
              <a:t>三</a:t>
            </a:r>
            <a:r>
              <a:rPr lang="en-US" altLang="zh-CN"/>
              <a:t>p83</a:t>
            </a:r>
            <a:endParaRPr lang="en-US" altLang="zh-CN"/>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23553"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t>四、特殊的细胞周期</a:t>
            </a:r>
            <a:r>
              <a:t>——</a:t>
            </a:r>
            <a:r>
              <a:rPr>
                <a:solidFill>
                  <a:srgbClr val="FFFF00"/>
                </a:solidFill>
                <a:effectLst/>
              </a:rPr>
              <a:t>早期胚胎</a:t>
            </a:r>
            <a:endParaRPr>
              <a:solidFill>
                <a:srgbClr val="FFFF00"/>
              </a:solidFill>
              <a:effectLst/>
            </a:endParaRPr>
          </a:p>
        </p:txBody>
      </p:sp>
      <p:sp>
        <p:nvSpPr>
          <p:cNvPr id="23554" name="内容占位符 2"/>
          <p:cNvSpPr/>
          <p:nvPr>
            <p:ph idx="4294967295"/>
          </p:nvPr>
        </p:nvSpPr>
        <p:spPr>
          <a:xfrm>
            <a:off x="323850" y="1484312"/>
            <a:ext cx="3394075" cy="4967288"/>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1200"/>
              </a:spcBef>
              <a:spcAft>
                <a:spcPts val="1200"/>
              </a:spcAft>
            </a:pPr>
            <a:r>
              <a:rPr kumimoji="0" sz="2400">
                <a:effectLst/>
              </a:rPr>
              <a:t>受精卵迅速卵裂，卵裂球数量增加，但其总体积并不增 加</a:t>
            </a:r>
            <a:endParaRPr kumimoji="0" sz="2400">
              <a:effectLst/>
            </a:endParaRPr>
          </a:p>
          <a:p>
            <a:pPr lvl="0">
              <a:lnSpc>
                <a:spcPct val="150000"/>
              </a:lnSpc>
              <a:spcBef>
                <a:spcPts val="1200"/>
              </a:spcBef>
              <a:spcAft>
                <a:spcPts val="1200"/>
              </a:spcAft>
            </a:pPr>
            <a:r>
              <a:rPr kumimoji="0" sz="2400">
                <a:effectLst/>
              </a:rPr>
              <a:t>每次卵裂所持续的时间短</a:t>
            </a:r>
            <a:endParaRPr kumimoji="0" sz="2400">
              <a:effectLst/>
            </a:endParaRPr>
          </a:p>
          <a:p>
            <a:pPr lvl="0">
              <a:lnSpc>
                <a:spcPct val="150000"/>
              </a:lnSpc>
              <a:spcBef>
                <a:spcPts val="1200"/>
              </a:spcBef>
              <a:spcAft>
                <a:spcPts val="1200"/>
              </a:spcAft>
            </a:pPr>
            <a:r>
              <a:rPr kumimoji="0" sz="2400">
                <a:effectLst/>
              </a:rPr>
              <a:t>G</a:t>
            </a:r>
            <a:r>
              <a:rPr kumimoji="0" sz="2400" baseline="-25000">
                <a:effectLst/>
              </a:rPr>
              <a:t>1</a:t>
            </a:r>
            <a:r>
              <a:rPr kumimoji="0" sz="2400">
                <a:effectLst/>
              </a:rPr>
              <a:t> </a:t>
            </a:r>
            <a:r>
              <a:rPr kumimoji="0" sz="2400">
                <a:effectLst/>
              </a:rPr>
              <a:t>期和 </a:t>
            </a:r>
            <a:r>
              <a:rPr kumimoji="0" sz="2400">
                <a:effectLst/>
              </a:rPr>
              <a:t>G</a:t>
            </a:r>
            <a:r>
              <a:rPr kumimoji="0" sz="2400" baseline="-25000">
                <a:effectLst/>
              </a:rPr>
              <a:t>2</a:t>
            </a:r>
            <a:r>
              <a:rPr kumimoji="0" sz="2400">
                <a:effectLst/>
              </a:rPr>
              <a:t> </a:t>
            </a:r>
            <a:r>
              <a:rPr kumimoji="0" sz="2400">
                <a:effectLst/>
              </a:rPr>
              <a:t>期非常短</a:t>
            </a:r>
            <a:endParaRPr kumimoji="0" sz="2400">
              <a:effectLst/>
            </a:endParaRPr>
          </a:p>
        </p:txBody>
      </p:sp>
      <p:pic>
        <p:nvPicPr>
          <p:cNvPr id="23555" name="Picture 9" descr="W-F17-29(卵裂)"/>
          <p:cNvPicPr/>
          <p:nvPr/>
        </p:nvPicPr>
        <p:blipFill>
          <a:blip r:embed="rId1">
            <a:lum bright="-12000" contrast="18000"/>
          </a:blip>
          <a:stretch>
            <a:fillRect/>
          </a:stretch>
        </p:blipFill>
        <p:spPr>
          <a:xfrm>
            <a:off x="4030662" y="1484312"/>
            <a:ext cx="4862512" cy="4687888"/>
          </a:xfrm>
          <a:prstGeom prst="rect">
            <a:avLst/>
          </a:prstGeom>
          <a:noFill/>
          <a:ln w="76200">
            <a:noFill/>
            <a:miter lim="800000"/>
            <a:headEnd/>
            <a:tailEnd/>
          </a:ln>
          <a:effectLst/>
        </p:spPr>
      </p:pic>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24577"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t>四、特殊的细胞周期</a:t>
            </a:r>
            <a:r>
              <a:t>——</a:t>
            </a:r>
            <a:r>
              <a:rPr>
                <a:solidFill>
                  <a:srgbClr val="FFFF00"/>
                </a:solidFill>
                <a:effectLst/>
              </a:rPr>
              <a:t>酵母细胞</a:t>
            </a:r>
            <a:endParaRPr>
              <a:solidFill>
                <a:srgbClr val="FFFF00"/>
              </a:solidFill>
              <a:effectLst/>
            </a:endParaRPr>
          </a:p>
        </p:txBody>
      </p:sp>
      <p:sp>
        <p:nvSpPr>
          <p:cNvPr id="24578"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spcBef>
                <a:spcPts val="600"/>
              </a:spcBef>
              <a:spcAft>
                <a:spcPts val="600"/>
              </a:spcAft>
            </a:pPr>
            <a:r>
              <a:rPr kumimoji="0" sz="2400">
                <a:effectLst/>
              </a:rPr>
              <a:t>包括</a:t>
            </a:r>
            <a:r>
              <a:rPr kumimoji="0" sz="2400">
                <a:effectLst/>
              </a:rPr>
              <a:t>G</a:t>
            </a:r>
            <a:r>
              <a:rPr kumimoji="0" sz="2400" baseline="-25000">
                <a:effectLst/>
              </a:rPr>
              <a:t>1</a:t>
            </a:r>
            <a:r>
              <a:rPr kumimoji="0" sz="2400">
                <a:effectLst/>
              </a:rPr>
              <a:t> </a:t>
            </a:r>
            <a:r>
              <a:rPr kumimoji="0" sz="2400">
                <a:effectLst/>
              </a:rPr>
              <a:t>期、 </a:t>
            </a:r>
            <a:r>
              <a:rPr kumimoji="0" sz="2400">
                <a:effectLst/>
              </a:rPr>
              <a:t>S </a:t>
            </a:r>
            <a:r>
              <a:rPr kumimoji="0" sz="2400">
                <a:effectLst/>
              </a:rPr>
              <a:t>期、</a:t>
            </a:r>
            <a:r>
              <a:rPr kumimoji="0" sz="2400">
                <a:effectLst/>
              </a:rPr>
              <a:t>G</a:t>
            </a:r>
            <a:r>
              <a:rPr kumimoji="0" sz="2400" baseline="-25000">
                <a:effectLst/>
              </a:rPr>
              <a:t>2</a:t>
            </a:r>
            <a:r>
              <a:rPr kumimoji="0" sz="2400">
                <a:effectLst/>
              </a:rPr>
              <a:t> </a:t>
            </a:r>
            <a:r>
              <a:rPr kumimoji="0" sz="2400">
                <a:effectLst/>
              </a:rPr>
              <a:t>期和</a:t>
            </a:r>
            <a:r>
              <a:rPr kumimoji="0" sz="2400">
                <a:effectLst/>
              </a:rPr>
              <a:t>M </a:t>
            </a:r>
            <a:r>
              <a:rPr kumimoji="0" sz="2400">
                <a:effectLst/>
              </a:rPr>
              <a:t>期</a:t>
            </a:r>
            <a:r>
              <a:rPr kumimoji="0" sz="2400">
                <a:solidFill>
                  <a:srgbClr val="0033CC"/>
                </a:solidFill>
                <a:effectLst/>
              </a:rPr>
              <a:t>4 </a:t>
            </a:r>
            <a:r>
              <a:rPr kumimoji="0" sz="2400">
                <a:solidFill>
                  <a:srgbClr val="0033CC"/>
                </a:solidFill>
                <a:effectLst/>
              </a:rPr>
              <a:t>个时相</a:t>
            </a:r>
            <a:endParaRPr kumimoji="0" sz="2400">
              <a:solidFill>
                <a:srgbClr val="0033CC"/>
              </a:solidFill>
              <a:effectLst/>
            </a:endParaRPr>
          </a:p>
          <a:p>
            <a:pPr lvl="0">
              <a:spcBef>
                <a:spcPts val="600"/>
              </a:spcBef>
              <a:spcAft>
                <a:spcPts val="600"/>
              </a:spcAft>
            </a:pPr>
            <a:r>
              <a:rPr kumimoji="0" sz="2400">
                <a:effectLst/>
              </a:rPr>
              <a:t>酵母细胞周期</a:t>
            </a:r>
            <a:r>
              <a:rPr kumimoji="0" sz="2400">
                <a:solidFill>
                  <a:srgbClr val="0033CC"/>
                </a:solidFill>
                <a:effectLst/>
              </a:rPr>
              <a:t>持续时间较短</a:t>
            </a:r>
            <a:r>
              <a:rPr kumimoji="0" sz="2400">
                <a:effectLst/>
              </a:rPr>
              <a:t>，大约为</a:t>
            </a:r>
            <a:r>
              <a:rPr kumimoji="0" sz="2400">
                <a:effectLst/>
              </a:rPr>
              <a:t>90 min</a:t>
            </a:r>
            <a:endParaRPr kumimoji="0" sz="2400">
              <a:effectLst/>
            </a:endParaRPr>
          </a:p>
          <a:p>
            <a:pPr lvl="0">
              <a:spcBef>
                <a:spcPts val="600"/>
              </a:spcBef>
              <a:spcAft>
                <a:spcPts val="600"/>
              </a:spcAft>
            </a:pPr>
            <a:r>
              <a:rPr kumimoji="0" sz="2400">
                <a:solidFill>
                  <a:srgbClr val="0033CC"/>
                </a:solidFill>
                <a:effectLst/>
              </a:rPr>
              <a:t>细胞分裂过程属于封闭式</a:t>
            </a:r>
            <a:r>
              <a:rPr kumimoji="0" sz="2400">
                <a:effectLst/>
              </a:rPr>
              <a:t>：核膜不解聚，纺锤体位于核内</a:t>
            </a:r>
            <a:endParaRPr kumimoji="0" sz="2400">
              <a:effectLst/>
            </a:endParaRPr>
          </a:p>
          <a:p>
            <a:pPr lvl="0">
              <a:spcBef>
                <a:spcPts val="600"/>
              </a:spcBef>
              <a:spcAft>
                <a:spcPts val="600"/>
              </a:spcAft>
            </a:pPr>
            <a:r>
              <a:rPr kumimoji="0" sz="2400">
                <a:effectLst/>
              </a:rPr>
              <a:t>两种：</a:t>
            </a:r>
            <a:r>
              <a:rPr kumimoji="0" sz="2400">
                <a:solidFill>
                  <a:srgbClr val="0033CC"/>
                </a:solidFill>
                <a:effectLst/>
              </a:rPr>
              <a:t>芽殖酵母</a:t>
            </a:r>
            <a:r>
              <a:rPr kumimoji="0" sz="2400">
                <a:effectLst/>
              </a:rPr>
              <a:t>和</a:t>
            </a:r>
            <a:r>
              <a:rPr kumimoji="0" sz="2400">
                <a:solidFill>
                  <a:srgbClr val="0033CC"/>
                </a:solidFill>
                <a:effectLst/>
              </a:rPr>
              <a:t>裂殖酵母</a:t>
            </a:r>
            <a:endParaRPr kumimoji="0" sz="2400">
              <a:solidFill>
                <a:srgbClr val="0033CC"/>
              </a:solidFill>
              <a:effectLst/>
            </a:endParaRPr>
          </a:p>
        </p:txBody>
      </p:sp>
      <p:grpSp>
        <p:nvGrpSpPr>
          <p:cNvPr id="24579" name="组合 1"/>
          <p:cNvGrpSpPr/>
          <p:nvPr/>
        </p:nvGrpSpPr>
        <p:grpSpPr>
          <a:xfrm>
            <a:off x="741362" y="3357562"/>
            <a:ext cx="7661275" cy="3059112"/>
            <a:chOff x="684208" y="3393280"/>
            <a:chExt cx="7661827" cy="3060000"/>
          </a:xfrm>
          <a:effectLst/>
        </p:grpSpPr>
        <p:pic>
          <p:nvPicPr>
            <p:cNvPr id="24580" name="Picture 5" descr="imagepage5"/>
            <p:cNvPicPr/>
            <p:nvPr/>
          </p:nvPicPr>
          <p:blipFill>
            <a:blip r:embed="rId1"/>
            <a:stretch>
              <a:fillRect/>
            </a:stretch>
          </p:blipFill>
          <p:spPr>
            <a:xfrm>
              <a:off x="684208" y="3393280"/>
              <a:ext cx="3489477" cy="3060000"/>
            </a:xfrm>
            <a:prstGeom prst="rect">
              <a:avLst/>
            </a:prstGeom>
            <a:noFill/>
            <a:ln w="9525">
              <a:noFill/>
              <a:miter lim="800000"/>
              <a:headEnd/>
              <a:tailEnd/>
            </a:ln>
            <a:effectLst/>
          </p:spPr>
        </p:pic>
        <p:pic>
          <p:nvPicPr>
            <p:cNvPr id="24581" name="Picture 6" descr="imagepage6"/>
            <p:cNvPicPr/>
            <p:nvPr/>
          </p:nvPicPr>
          <p:blipFill>
            <a:blip r:embed="rId2"/>
            <a:stretch>
              <a:fillRect/>
            </a:stretch>
          </p:blipFill>
          <p:spPr>
            <a:xfrm>
              <a:off x="4787900" y="3393280"/>
              <a:ext cx="3558135" cy="3060000"/>
            </a:xfrm>
            <a:prstGeom prst="rect">
              <a:avLst/>
            </a:prstGeom>
            <a:noFill/>
            <a:ln w="9525">
              <a:noFill/>
              <a:miter lim="800000"/>
              <a:headEnd/>
              <a:tailEnd/>
            </a:ln>
            <a:effectLst/>
          </p:spPr>
        </p:pic>
      </p:gr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25601"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t>四、特殊的细胞周期</a:t>
            </a:r>
            <a:r>
              <a:t>——</a:t>
            </a:r>
            <a:r>
              <a:rPr>
                <a:solidFill>
                  <a:srgbClr val="FFFF00"/>
                </a:solidFill>
                <a:effectLst/>
              </a:rPr>
              <a:t>植物细胞</a:t>
            </a:r>
            <a:endParaRPr>
              <a:solidFill>
                <a:srgbClr val="FFFF00"/>
              </a:solidFill>
              <a:effectLst/>
            </a:endParaRPr>
          </a:p>
        </p:txBody>
      </p:sp>
      <p:sp>
        <p:nvSpPr>
          <p:cNvPr id="25602"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ts val="3600"/>
              </a:lnSpc>
              <a:spcBef>
                <a:spcPts val="600"/>
              </a:spcBef>
              <a:spcAft>
                <a:spcPts val="600"/>
              </a:spcAft>
            </a:pPr>
            <a:r>
              <a:rPr kumimoji="0" sz="2400">
                <a:effectLst/>
              </a:rPr>
              <a:t>高等植物细胞虽</a:t>
            </a:r>
            <a:r>
              <a:rPr kumimoji="0" sz="2400">
                <a:solidFill>
                  <a:srgbClr val="0033CC"/>
                </a:solidFill>
                <a:effectLst/>
              </a:rPr>
              <a:t>不含中心体</a:t>
            </a:r>
            <a:r>
              <a:rPr kumimoji="0" sz="2400">
                <a:effectLst/>
              </a:rPr>
              <a:t>，但可以正常组装纺锤体</a:t>
            </a:r>
            <a:endParaRPr kumimoji="0" sz="2400">
              <a:effectLst/>
            </a:endParaRPr>
          </a:p>
          <a:p>
            <a:pPr lvl="0">
              <a:lnSpc>
                <a:spcPts val="3600"/>
              </a:lnSpc>
              <a:spcBef>
                <a:spcPts val="600"/>
              </a:spcBef>
              <a:spcAft>
                <a:spcPts val="600"/>
              </a:spcAft>
            </a:pPr>
            <a:r>
              <a:rPr kumimoji="0" sz="2400">
                <a:effectLst/>
              </a:rPr>
              <a:t>在成膜体指导下，以形成</a:t>
            </a:r>
            <a:r>
              <a:rPr kumimoji="0" sz="2400">
                <a:solidFill>
                  <a:srgbClr val="0033CC"/>
                </a:solidFill>
                <a:effectLst/>
              </a:rPr>
              <a:t>细胞板</a:t>
            </a:r>
            <a:r>
              <a:rPr kumimoji="0" sz="2400">
                <a:effectLst/>
              </a:rPr>
              <a:t>（中间板）的形式完成胞质分裂</a:t>
            </a:r>
            <a:endParaRPr kumimoji="0" sz="2400">
              <a:effectLst/>
            </a:endParaRPr>
          </a:p>
        </p:txBody>
      </p:sp>
      <p:pic>
        <p:nvPicPr>
          <p:cNvPr id="25603" name="Picture 5" descr="imagepage7"/>
          <p:cNvPicPr/>
          <p:nvPr/>
        </p:nvPicPr>
        <p:blipFill>
          <a:blip r:embed="rId1"/>
          <a:stretch>
            <a:fillRect/>
          </a:stretch>
        </p:blipFill>
        <p:spPr>
          <a:xfrm>
            <a:off x="1120775" y="2693988"/>
            <a:ext cx="6902450" cy="3816350"/>
          </a:xfrm>
          <a:prstGeom prst="rect">
            <a:avLst/>
          </a:prstGeom>
          <a:noFill/>
          <a:ln w="9525">
            <a:noFill/>
            <a:miter lim="800000"/>
            <a:headEnd/>
            <a:tailEnd/>
          </a:ln>
          <a:effectLst/>
        </p:spPr>
      </p:pic>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26625"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t>四、特殊的细胞周期</a:t>
            </a:r>
            <a:r>
              <a:t>——</a:t>
            </a:r>
            <a:r>
              <a:rPr>
                <a:solidFill>
                  <a:srgbClr val="FFFF00"/>
                </a:solidFill>
                <a:effectLst/>
              </a:rPr>
              <a:t>植物细胞</a:t>
            </a:r>
            <a:endParaRPr>
              <a:solidFill>
                <a:srgbClr val="FFFF00"/>
              </a:solidFill>
              <a:effectLst/>
            </a:endParaRPr>
          </a:p>
        </p:txBody>
      </p:sp>
      <p:pic>
        <p:nvPicPr>
          <p:cNvPr id="26626" name="Picture 7" descr="figure-20-43"/>
          <p:cNvPicPr/>
          <p:nvPr/>
        </p:nvPicPr>
        <p:blipFill>
          <a:blip r:embed="rId1"/>
          <a:stretch>
            <a:fillRect/>
          </a:stretch>
        </p:blipFill>
        <p:spPr>
          <a:xfrm>
            <a:off x="144462" y="1125538"/>
            <a:ext cx="8855075" cy="5399088"/>
          </a:xfrm>
          <a:prstGeom prst="rect">
            <a:avLst/>
          </a:prstGeom>
          <a:noFill/>
          <a:ln w="9525">
            <a:noFill/>
            <a:miter lim="800000"/>
            <a:headEnd/>
            <a:tailEnd/>
          </a:ln>
          <a:effectLst/>
        </p:spPr>
      </p:pic>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27649"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t>四、特殊的细胞周期</a:t>
            </a:r>
            <a:r>
              <a:t>——</a:t>
            </a:r>
            <a:r>
              <a:rPr>
                <a:solidFill>
                  <a:srgbClr val="FFFF00"/>
                </a:solidFill>
                <a:effectLst/>
              </a:rPr>
              <a:t>细菌</a:t>
            </a:r>
            <a:endParaRPr>
              <a:solidFill>
                <a:srgbClr val="FFFF00"/>
              </a:solidFill>
              <a:effectLst/>
            </a:endParaRPr>
          </a:p>
        </p:txBody>
      </p:sp>
      <p:sp>
        <p:nvSpPr>
          <p:cNvPr id="27650" name="内容占位符 2"/>
          <p:cNvSpPr/>
          <p:nvPr>
            <p:ph idx="4294967295"/>
          </p:nvPr>
        </p:nvSpPr>
        <p:spPr>
          <a:xfrm>
            <a:off x="395288" y="1196975"/>
            <a:ext cx="4043362" cy="5183188"/>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600"/>
              </a:spcBef>
              <a:spcAft>
                <a:spcPts val="600"/>
              </a:spcAft>
            </a:pPr>
            <a:r>
              <a:rPr kumimoji="0" sz="2400">
                <a:effectLst/>
              </a:rPr>
              <a:t>DNA </a:t>
            </a:r>
            <a:r>
              <a:rPr kumimoji="0" sz="2400">
                <a:effectLst/>
              </a:rPr>
              <a:t>复制是细菌细胞周期 中的重要事件之一</a:t>
            </a:r>
            <a:endParaRPr kumimoji="0" sz="2400">
              <a:effectLst/>
            </a:endParaRPr>
          </a:p>
          <a:p>
            <a:pPr lvl="1">
              <a:lnSpc>
                <a:spcPct val="150000"/>
              </a:lnSpc>
              <a:spcBef>
                <a:spcPts val="600"/>
              </a:spcBef>
              <a:spcAft>
                <a:spcPts val="600"/>
              </a:spcAft>
            </a:pPr>
            <a:r>
              <a:rPr kumimoji="0" sz="2000">
                <a:solidFill>
                  <a:srgbClr val="0033CC"/>
                </a:solidFill>
                <a:effectLst/>
              </a:rPr>
              <a:t>细菌</a:t>
            </a:r>
            <a:r>
              <a:rPr kumimoji="0" sz="2000">
                <a:solidFill>
                  <a:srgbClr val="0033CC"/>
                </a:solidFill>
                <a:effectLst/>
              </a:rPr>
              <a:t>DNA </a:t>
            </a:r>
            <a:r>
              <a:rPr kumimoji="0" sz="2000">
                <a:solidFill>
                  <a:srgbClr val="0033CC"/>
                </a:solidFill>
                <a:effectLst/>
              </a:rPr>
              <a:t>为一环形分子，含有一个复制起始点</a:t>
            </a:r>
            <a:endParaRPr kumimoji="0" sz="2000">
              <a:solidFill>
                <a:srgbClr val="0033CC"/>
              </a:solidFill>
              <a:effectLst/>
            </a:endParaRPr>
          </a:p>
          <a:p>
            <a:pPr lvl="1">
              <a:lnSpc>
                <a:spcPct val="150000"/>
              </a:lnSpc>
              <a:spcBef>
                <a:spcPts val="600"/>
              </a:spcBef>
              <a:spcAft>
                <a:spcPts val="600"/>
              </a:spcAft>
            </a:pPr>
            <a:r>
              <a:rPr kumimoji="0" sz="2000">
                <a:solidFill>
                  <a:srgbClr val="0033CC"/>
                </a:solidFill>
                <a:effectLst/>
              </a:rPr>
              <a:t>DNA </a:t>
            </a:r>
            <a:r>
              <a:rPr kumimoji="0" sz="2000">
                <a:solidFill>
                  <a:srgbClr val="0033CC"/>
                </a:solidFill>
                <a:effectLst/>
              </a:rPr>
              <a:t>复制之前，一般要经过一个临界时间</a:t>
            </a:r>
            <a:endParaRPr kumimoji="0" sz="2000">
              <a:solidFill>
                <a:srgbClr val="0033CC"/>
              </a:solidFill>
              <a:effectLst/>
            </a:endParaRPr>
          </a:p>
          <a:p>
            <a:pPr lvl="0">
              <a:lnSpc>
                <a:spcPct val="150000"/>
              </a:lnSpc>
              <a:spcBef>
                <a:spcPts val="600"/>
              </a:spcBef>
              <a:spcAft>
                <a:spcPts val="600"/>
              </a:spcAft>
            </a:pPr>
            <a:r>
              <a:rPr kumimoji="0" sz="2400">
                <a:effectLst/>
              </a:rPr>
              <a:t>慢生长</a:t>
            </a:r>
            <a:endParaRPr kumimoji="0" sz="2400">
              <a:effectLst/>
            </a:endParaRPr>
          </a:p>
          <a:p>
            <a:pPr lvl="0">
              <a:lnSpc>
                <a:spcPct val="150000"/>
              </a:lnSpc>
              <a:spcBef>
                <a:spcPts val="600"/>
              </a:spcBef>
              <a:spcAft>
                <a:spcPts val="600"/>
              </a:spcAft>
            </a:pPr>
            <a:r>
              <a:rPr kumimoji="0" sz="2400">
                <a:effectLst/>
              </a:rPr>
              <a:t>快生长</a:t>
            </a:r>
            <a:endParaRPr kumimoji="0" sz="2400">
              <a:effectLst/>
            </a:endParaRPr>
          </a:p>
          <a:p>
            <a:pPr lvl="0">
              <a:lnSpc>
                <a:spcPct val="150000"/>
              </a:lnSpc>
              <a:spcBef>
                <a:spcPts val="600"/>
              </a:spcBef>
              <a:spcAft>
                <a:spcPts val="600"/>
              </a:spcAft>
            </a:pPr>
            <a:endParaRPr kumimoji="0" sz="2400">
              <a:effectLst/>
            </a:endParaRPr>
          </a:p>
        </p:txBody>
      </p:sp>
      <p:pic>
        <p:nvPicPr>
          <p:cNvPr id="27651" name="Picture 5" descr="imagepage8"/>
          <p:cNvPicPr/>
          <p:nvPr/>
        </p:nvPicPr>
        <p:blipFill>
          <a:blip r:embed="rId1"/>
          <a:stretch>
            <a:fillRect/>
          </a:stretch>
        </p:blipFill>
        <p:spPr>
          <a:xfrm>
            <a:off x="4500562" y="1557338"/>
            <a:ext cx="4489450" cy="4679950"/>
          </a:xfrm>
          <a:prstGeom prst="rect">
            <a:avLst/>
          </a:prstGeom>
          <a:noFill/>
          <a:ln w="9525">
            <a:noFill/>
            <a:miter lim="800000"/>
            <a:headEnd/>
            <a:tailEnd/>
          </a:ln>
          <a:effectLst/>
        </p:spPr>
      </p:pic>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28673"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t>第二节  细胞分裂</a:t>
            </a:r>
          </a:p>
        </p:txBody>
      </p:sp>
      <p:pic>
        <p:nvPicPr>
          <p:cNvPr id="28674" name="Picture 6" descr="figure 17-47 part 1 of 2"/>
          <p:cNvPicPr/>
          <p:nvPr/>
        </p:nvPicPr>
        <p:blipFill>
          <a:blip r:embed="rId1"/>
          <a:stretch>
            <a:fillRect/>
          </a:stretch>
        </p:blipFill>
        <p:spPr>
          <a:xfrm>
            <a:off x="1167130" y="869950"/>
            <a:ext cx="7117715" cy="5901690"/>
          </a:xfrm>
          <a:prstGeom prst="rect">
            <a:avLst/>
          </a:prstGeom>
          <a:noFill/>
          <a:ln w="9525">
            <a:noFill/>
            <a:miter lim="800000"/>
            <a:headEnd/>
            <a:tailEnd/>
          </a:ln>
          <a:effectLst/>
        </p:spPr>
      </p:pic>
      <p:sp>
        <p:nvSpPr>
          <p:cNvPr id="28675" name="Text Box 3"/>
          <p:cNvSpPr/>
          <p:nvPr/>
        </p:nvSpPr>
        <p:spPr>
          <a:xfrm>
            <a:off x="55562" y="6292850"/>
            <a:ext cx="9067800" cy="246062"/>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lgn="r"/>
            <a:r>
              <a:rPr kumimoji="0" sz="1000">
                <a:effectLst/>
                <a:latin typeface="Arial" panose="020B0604020202020204" pitchFamily="34" charset="0"/>
              </a:rPr>
              <a:t>Figure 17-47 (part 1 of 2) </a:t>
            </a:r>
            <a:r>
              <a:rPr kumimoji="0" sz="1000" i="1">
                <a:effectLst/>
                <a:latin typeface="Arial" panose="020B0604020202020204" pitchFamily="34" charset="0"/>
              </a:rPr>
              <a:t> Molecular Biology of the Cell</a:t>
            </a:r>
            <a:r>
              <a:rPr kumimoji="0" sz="1000">
                <a:effectLst/>
                <a:latin typeface="Arial" panose="020B0604020202020204" pitchFamily="34" charset="0"/>
              </a:rPr>
              <a:t> (© Garland Science 2008)</a:t>
            </a:r>
            <a:endParaRPr kumimoji="0" sz="1000">
              <a:effectLst/>
              <a:latin typeface="Arial" panose="020B0604020202020204" pitchFamily="34" charset="0"/>
            </a:endParaRPr>
          </a:p>
        </p:txBody>
      </p:sp>
      <p:sp>
        <p:nvSpPr>
          <p:cNvPr id="2" name="文本框 1"/>
          <p:cNvSpPr txBox="1"/>
          <p:nvPr/>
        </p:nvSpPr>
        <p:spPr>
          <a:xfrm>
            <a:off x="1920240" y="2374265"/>
            <a:ext cx="551815" cy="2400300"/>
          </a:xfrm>
          <a:prstGeom prst="rect">
            <a:avLst/>
          </a:prstGeom>
          <a:noFill/>
        </p:spPr>
        <p:txBody>
          <a:bodyPr vert="eaVert" wrap="square" rtlCol="0">
            <a:spAutoFit/>
          </a:bodyPr>
          <a:p>
            <a:r>
              <a:rPr lang="zh-CN" altLang="en-US">
                <a:latin typeface="微软雅黑" panose="020B0503020204020204" charset="-122"/>
                <a:ea typeface="微软雅黑" panose="020B0503020204020204" charset="-122"/>
              </a:rPr>
              <a:t>减数分裂</a:t>
            </a:r>
            <a:endParaRPr lang="zh-CN" altLang="en-US">
              <a:latin typeface="微软雅黑" panose="020B0503020204020204" charset="-122"/>
              <a:ea typeface="微软雅黑" panose="020B0503020204020204" charset="-122"/>
            </a:endParaRPr>
          </a:p>
        </p:txBody>
      </p:sp>
      <p:sp>
        <p:nvSpPr>
          <p:cNvPr id="3" name="文本框 2"/>
          <p:cNvSpPr txBox="1"/>
          <p:nvPr/>
        </p:nvSpPr>
        <p:spPr>
          <a:xfrm>
            <a:off x="7193915" y="2374265"/>
            <a:ext cx="551815" cy="2108835"/>
          </a:xfrm>
          <a:prstGeom prst="rect">
            <a:avLst/>
          </a:prstGeom>
          <a:noFill/>
        </p:spPr>
        <p:txBody>
          <a:bodyPr vert="eaVert" wrap="square" rtlCol="0">
            <a:spAutoFit/>
          </a:bodyPr>
          <a:p>
            <a:r>
              <a:rPr lang="zh-CN" altLang="en-US">
                <a:latin typeface="微软雅黑" panose="020B0503020204020204" charset="-122"/>
                <a:ea typeface="微软雅黑" panose="020B0503020204020204" charset="-122"/>
              </a:rPr>
              <a:t>有丝分裂</a:t>
            </a:r>
            <a:endParaRPr lang="zh-CN" altLang="en-US">
              <a:latin typeface="微软雅黑" panose="020B0503020204020204" charset="-122"/>
              <a:ea typeface="微软雅黑" panose="020B0503020204020204" charset="-122"/>
            </a:endParaRPr>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10241"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t>本章主要内容</a:t>
            </a:r>
          </a:p>
        </p:txBody>
      </p:sp>
      <p:sp>
        <p:nvSpPr>
          <p:cNvPr id="10242" name="内容占位符 2"/>
          <p:cNvSpPr/>
          <p:nvPr>
            <p:ph idx="4294967295"/>
          </p:nvPr>
        </p:nvSpPr>
        <p:spPr>
          <a:xfrm>
            <a:off x="1398588" y="1092200"/>
            <a:ext cx="6346825"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ts val="3800"/>
              </a:lnSpc>
              <a:spcBef>
                <a:spcPts val="600"/>
              </a:spcBef>
              <a:spcAft>
                <a:spcPts val="600"/>
              </a:spcAft>
            </a:pPr>
            <a:r>
              <a:rPr kumimoji="0">
                <a:effectLst/>
              </a:rPr>
              <a:t>细胞周期</a:t>
            </a:r>
            <a:endParaRPr kumimoji="0">
              <a:effectLst/>
            </a:endParaRPr>
          </a:p>
          <a:p>
            <a:pPr lvl="1">
              <a:lnSpc>
                <a:spcPts val="3800"/>
              </a:lnSpc>
              <a:spcBef>
                <a:spcPts val="600"/>
              </a:spcBef>
              <a:spcAft>
                <a:spcPts val="600"/>
              </a:spcAft>
            </a:pPr>
            <a:r>
              <a:rPr kumimoji="0">
                <a:solidFill>
                  <a:srgbClr val="0033CC"/>
                </a:solidFill>
                <a:effectLst/>
              </a:rPr>
              <a:t>概述</a:t>
            </a:r>
            <a:endParaRPr kumimoji="0">
              <a:solidFill>
                <a:srgbClr val="0033CC"/>
              </a:solidFill>
              <a:effectLst/>
            </a:endParaRPr>
          </a:p>
          <a:p>
            <a:pPr lvl="1">
              <a:lnSpc>
                <a:spcPts val="3800"/>
              </a:lnSpc>
              <a:spcBef>
                <a:spcPts val="600"/>
              </a:spcBef>
              <a:spcAft>
                <a:spcPts val="600"/>
              </a:spcAft>
            </a:pPr>
            <a:r>
              <a:rPr kumimoji="0">
                <a:solidFill>
                  <a:srgbClr val="0033CC"/>
                </a:solidFill>
                <a:effectLst/>
              </a:rPr>
              <a:t>不同时相及其主要事件</a:t>
            </a:r>
            <a:endParaRPr kumimoji="0">
              <a:solidFill>
                <a:srgbClr val="0033CC"/>
              </a:solidFill>
              <a:effectLst/>
            </a:endParaRPr>
          </a:p>
          <a:p>
            <a:pPr lvl="1">
              <a:lnSpc>
                <a:spcPts val="3800"/>
              </a:lnSpc>
              <a:spcBef>
                <a:spcPts val="600"/>
              </a:spcBef>
              <a:spcAft>
                <a:spcPts val="600"/>
              </a:spcAft>
            </a:pPr>
            <a:r>
              <a:rPr kumimoji="0">
                <a:solidFill>
                  <a:srgbClr val="0033CC"/>
                </a:solidFill>
                <a:effectLst/>
              </a:rPr>
              <a:t>细胞周期同步化</a:t>
            </a:r>
            <a:endParaRPr kumimoji="0">
              <a:solidFill>
                <a:srgbClr val="0033CC"/>
              </a:solidFill>
              <a:effectLst/>
            </a:endParaRPr>
          </a:p>
          <a:p>
            <a:pPr lvl="1">
              <a:lnSpc>
                <a:spcPts val="3800"/>
              </a:lnSpc>
              <a:spcBef>
                <a:spcPts val="600"/>
              </a:spcBef>
              <a:spcAft>
                <a:spcPts val="600"/>
              </a:spcAft>
            </a:pPr>
            <a:r>
              <a:rPr kumimoji="0">
                <a:solidFill>
                  <a:srgbClr val="0033CC"/>
                </a:solidFill>
                <a:effectLst/>
              </a:rPr>
              <a:t>特殊的细胞周期</a:t>
            </a:r>
            <a:endParaRPr kumimoji="0">
              <a:solidFill>
                <a:srgbClr val="0033CC"/>
              </a:solidFill>
              <a:effectLst/>
            </a:endParaRPr>
          </a:p>
          <a:p>
            <a:pPr lvl="0">
              <a:lnSpc>
                <a:spcPts val="3800"/>
              </a:lnSpc>
              <a:spcBef>
                <a:spcPts val="600"/>
              </a:spcBef>
              <a:spcAft>
                <a:spcPts val="600"/>
              </a:spcAft>
            </a:pPr>
            <a:r>
              <a:rPr kumimoji="0">
                <a:effectLst/>
              </a:rPr>
              <a:t>细胞分裂</a:t>
            </a:r>
            <a:endParaRPr kumimoji="0">
              <a:effectLst/>
            </a:endParaRPr>
          </a:p>
          <a:p>
            <a:pPr lvl="1">
              <a:lnSpc>
                <a:spcPts val="3800"/>
              </a:lnSpc>
              <a:spcBef>
                <a:spcPts val="600"/>
              </a:spcBef>
              <a:spcAft>
                <a:spcPts val="600"/>
              </a:spcAft>
            </a:pPr>
            <a:r>
              <a:rPr kumimoji="0">
                <a:solidFill>
                  <a:srgbClr val="0033CC"/>
                </a:solidFill>
                <a:effectLst/>
              </a:rPr>
              <a:t>有丝分裂</a:t>
            </a:r>
            <a:endParaRPr kumimoji="0">
              <a:solidFill>
                <a:srgbClr val="0033CC"/>
              </a:solidFill>
              <a:effectLst/>
            </a:endParaRPr>
          </a:p>
          <a:p>
            <a:pPr lvl="1">
              <a:lnSpc>
                <a:spcPts val="3800"/>
              </a:lnSpc>
              <a:spcBef>
                <a:spcPts val="600"/>
              </a:spcBef>
              <a:spcAft>
                <a:spcPts val="600"/>
              </a:spcAft>
            </a:pPr>
            <a:r>
              <a:rPr kumimoji="0">
                <a:solidFill>
                  <a:srgbClr val="0033CC"/>
                </a:solidFill>
                <a:effectLst/>
              </a:rPr>
              <a:t>减数分裂</a:t>
            </a:r>
            <a:endParaRPr kumimoji="0">
              <a:solidFill>
                <a:srgbClr val="0033CC"/>
              </a:solidFill>
              <a:effectLst/>
            </a:endParaRP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29697"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t>一、有丝分裂</a:t>
            </a:r>
          </a:p>
        </p:txBody>
      </p:sp>
      <p:pic>
        <p:nvPicPr>
          <p:cNvPr id="29698" name="Picture 6" descr="imagepage9"/>
          <p:cNvPicPr/>
          <p:nvPr/>
        </p:nvPicPr>
        <p:blipFill>
          <a:blip r:embed="rId1"/>
          <a:stretch>
            <a:fillRect/>
          </a:stretch>
        </p:blipFill>
        <p:spPr>
          <a:xfrm>
            <a:off x="862012" y="1125538"/>
            <a:ext cx="7419975" cy="5399088"/>
          </a:xfrm>
          <a:prstGeom prst="rect">
            <a:avLst/>
          </a:prstGeom>
          <a:noFill/>
          <a:ln w="9525">
            <a:noFill/>
            <a:miter lim="800000"/>
            <a:headEnd/>
            <a:tailEnd/>
          </a:ln>
          <a:effectLst/>
        </p:spPr>
      </p:pic>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30721"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1. </a:t>
            </a:r>
            <a:r>
              <a:rPr sz="3200">
                <a:effectLst/>
              </a:rPr>
              <a:t>前期</a:t>
            </a:r>
            <a:r>
              <a:rPr sz="3200">
                <a:effectLst/>
              </a:rPr>
              <a:t>——</a:t>
            </a:r>
            <a:r>
              <a:rPr sz="3200">
                <a:solidFill>
                  <a:srgbClr val="FFFF00"/>
                </a:solidFill>
                <a:effectLst/>
              </a:rPr>
              <a:t>染色体凝缩</a:t>
            </a:r>
            <a:endParaRPr sz="3200">
              <a:solidFill>
                <a:srgbClr val="FFFF00"/>
              </a:solidFill>
              <a:effectLst/>
            </a:endParaRPr>
          </a:p>
        </p:txBody>
      </p:sp>
      <p:sp>
        <p:nvSpPr>
          <p:cNvPr id="30722"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ts val="3600"/>
              </a:lnSpc>
            </a:pPr>
            <a:r>
              <a:rPr kumimoji="0">
                <a:effectLst/>
              </a:rPr>
              <a:t>姐妹染色单体间彼此黏着和凝缩</a:t>
            </a:r>
            <a:r>
              <a:rPr kumimoji="0">
                <a:effectLst/>
              </a:rPr>
              <a:t> </a:t>
            </a:r>
            <a:r>
              <a:rPr kumimoji="0">
                <a:effectLst/>
              </a:rPr>
              <a:t>基因组准确分离的先决条件</a:t>
            </a:r>
            <a:endParaRPr kumimoji="0">
              <a:effectLst/>
            </a:endParaRPr>
          </a:p>
          <a:p>
            <a:pPr lvl="1">
              <a:lnSpc>
                <a:spcPts val="3600"/>
              </a:lnSpc>
            </a:pPr>
            <a:r>
              <a:rPr kumimoji="0">
                <a:solidFill>
                  <a:srgbClr val="0033CC"/>
                </a:solidFill>
                <a:effectLst/>
              </a:rPr>
              <a:t>Smc</a:t>
            </a:r>
            <a:r>
              <a:rPr kumimoji="0">
                <a:solidFill>
                  <a:srgbClr val="0033CC"/>
                </a:solidFill>
                <a:effectLst/>
              </a:rPr>
              <a:t>（</a:t>
            </a:r>
            <a:r>
              <a:rPr kumimoji="0">
                <a:solidFill>
                  <a:srgbClr val="0033CC"/>
                </a:solidFill>
                <a:effectLst/>
              </a:rPr>
              <a:t>structural maintenance of chromosome</a:t>
            </a:r>
            <a:r>
              <a:rPr kumimoji="0">
                <a:solidFill>
                  <a:srgbClr val="0033CC"/>
                </a:solidFill>
                <a:effectLst/>
              </a:rPr>
              <a:t>）蛋白复合物</a:t>
            </a:r>
            <a:endParaRPr kumimoji="0">
              <a:solidFill>
                <a:srgbClr val="0033CC"/>
              </a:solidFill>
              <a:effectLst/>
            </a:endParaRPr>
          </a:p>
          <a:p>
            <a:pPr lvl="1">
              <a:lnSpc>
                <a:spcPts val="3600"/>
              </a:lnSpc>
            </a:pPr>
            <a:r>
              <a:rPr kumimoji="0">
                <a:solidFill>
                  <a:srgbClr val="0033CC"/>
                </a:solidFill>
                <a:effectLst/>
              </a:rPr>
              <a:t>黏连蛋白 （</a:t>
            </a:r>
            <a:r>
              <a:rPr kumimoji="0">
                <a:solidFill>
                  <a:srgbClr val="0033CC"/>
                </a:solidFill>
                <a:effectLst/>
              </a:rPr>
              <a:t>cohesin</a:t>
            </a:r>
            <a:r>
              <a:rPr kumimoji="0">
                <a:solidFill>
                  <a:srgbClr val="0033CC"/>
                </a:solidFill>
                <a:effectLst/>
              </a:rPr>
              <a:t>）和凝缩蛋白（</a:t>
            </a:r>
            <a:r>
              <a:rPr kumimoji="0">
                <a:solidFill>
                  <a:srgbClr val="0033CC"/>
                </a:solidFill>
                <a:effectLst/>
              </a:rPr>
              <a:t>condensin</a:t>
            </a:r>
            <a:r>
              <a:rPr kumimoji="0">
                <a:solidFill>
                  <a:srgbClr val="0033CC"/>
                </a:solidFill>
                <a:effectLst/>
              </a:rPr>
              <a:t>）</a:t>
            </a:r>
            <a:endParaRPr kumimoji="0">
              <a:solidFill>
                <a:srgbClr val="0033CC"/>
              </a:solidFill>
              <a:effectLst/>
            </a:endParaRPr>
          </a:p>
        </p:txBody>
      </p:sp>
      <p:pic>
        <p:nvPicPr>
          <p:cNvPr id="30723" name="Picture 5" descr="imagepage10"/>
          <p:cNvPicPr/>
          <p:nvPr/>
        </p:nvPicPr>
        <p:blipFill>
          <a:blip r:embed="rId1"/>
          <a:stretch>
            <a:fillRect/>
          </a:stretch>
        </p:blipFill>
        <p:spPr>
          <a:xfrm>
            <a:off x="246062" y="3860800"/>
            <a:ext cx="8651875" cy="2592388"/>
          </a:xfrm>
          <a:prstGeom prst="rect">
            <a:avLst/>
          </a:prstGeom>
          <a:noFill/>
          <a:ln w="9525">
            <a:noFill/>
            <a:miter lim="800000"/>
            <a:headEnd/>
            <a:tailEnd/>
          </a:ln>
          <a:effectLst/>
        </p:spPr>
      </p:pic>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31745"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1. </a:t>
            </a:r>
            <a:r>
              <a:rPr sz="3200">
                <a:effectLst/>
              </a:rPr>
              <a:t>前期</a:t>
            </a:r>
            <a:r>
              <a:rPr sz="3200">
                <a:effectLst/>
              </a:rPr>
              <a:t>——</a:t>
            </a:r>
            <a:r>
              <a:rPr sz="3200">
                <a:solidFill>
                  <a:srgbClr val="FFFF00"/>
                </a:solidFill>
                <a:effectLst/>
              </a:rPr>
              <a:t>细胞分裂极的确立和纺锤体装配</a:t>
            </a:r>
            <a:endParaRPr sz="3200">
              <a:solidFill>
                <a:srgbClr val="FFFF00"/>
              </a:solidFill>
              <a:effectLst/>
            </a:endParaRPr>
          </a:p>
        </p:txBody>
      </p:sp>
      <p:sp>
        <p:nvSpPr>
          <p:cNvPr id="31746"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ts val="3600"/>
              </a:lnSpc>
            </a:pPr>
            <a:r>
              <a:rPr kumimoji="0" sz="2400">
                <a:effectLst/>
              </a:rPr>
              <a:t>动物细胞分裂极确立与中心体复制、分离和有星纺锤体的装配密切相关</a:t>
            </a:r>
            <a:endParaRPr kumimoji="0" sz="2400">
              <a:effectLst/>
            </a:endParaRPr>
          </a:p>
          <a:p>
            <a:pPr lvl="0">
              <a:lnSpc>
                <a:spcPts val="3600"/>
              </a:lnSpc>
            </a:pPr>
            <a:r>
              <a:rPr kumimoji="0" sz="2400">
                <a:effectLst/>
              </a:rPr>
              <a:t>高等植物细胞装配无星纺锤体，分裂极确立机制尚不清楚</a:t>
            </a:r>
            <a:endParaRPr kumimoji="0" sz="2400">
              <a:effectLst/>
            </a:endParaRPr>
          </a:p>
          <a:p>
            <a:pPr lvl="0">
              <a:lnSpc>
                <a:spcPts val="3600"/>
              </a:lnSpc>
            </a:pPr>
            <a:r>
              <a:rPr kumimoji="0" sz="2400">
                <a:solidFill>
                  <a:srgbClr val="0033CC"/>
                </a:solidFill>
                <a:effectLst/>
              </a:rPr>
              <a:t>中心体半保留复制</a:t>
            </a:r>
            <a:endParaRPr kumimoji="0" sz="2400">
              <a:solidFill>
                <a:srgbClr val="0033CC"/>
              </a:solidFill>
              <a:effectLst/>
            </a:endParaRPr>
          </a:p>
        </p:txBody>
      </p:sp>
      <p:pic>
        <p:nvPicPr>
          <p:cNvPr id="31747" name="Picture 5" descr="imagepage11"/>
          <p:cNvPicPr/>
          <p:nvPr/>
        </p:nvPicPr>
        <p:blipFill>
          <a:blip r:embed="rId1"/>
          <a:srcRect b="4388"/>
          <a:stretch>
            <a:fillRect/>
          </a:stretch>
        </p:blipFill>
        <p:spPr>
          <a:xfrm>
            <a:off x="317500" y="3284538"/>
            <a:ext cx="8509000" cy="3240088"/>
          </a:xfrm>
          <a:prstGeom prst="rect">
            <a:avLst/>
          </a:prstGeom>
          <a:noFill/>
          <a:ln w="9525">
            <a:noFill/>
            <a:miter lim="800000"/>
            <a:headEnd/>
            <a:tailEnd/>
          </a:ln>
          <a:effectLst/>
        </p:spPr>
      </p:pic>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32769" name="标题 3"/>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rPr sz="3200">
                <a:effectLst/>
              </a:rPr>
              <a:t>中心体复制与细胞周期的关系</a:t>
            </a:r>
            <a:endParaRPr sz="3200">
              <a:effectLst/>
            </a:endParaRPr>
          </a:p>
        </p:txBody>
      </p:sp>
      <p:sp>
        <p:nvSpPr>
          <p:cNvPr id="32770" name="Text Box 3"/>
          <p:cNvSpPr/>
          <p:nvPr/>
        </p:nvSpPr>
        <p:spPr>
          <a:xfrm>
            <a:off x="0" y="6292850"/>
            <a:ext cx="9067800" cy="260350"/>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lgn="r"/>
            <a:r>
              <a:rPr kumimoji="0" sz="1100">
                <a:effectLst/>
                <a:latin typeface="Arial" panose="020B0604020202020204" pitchFamily="34" charset="0"/>
              </a:rPr>
              <a:t>Figure 17-31 </a:t>
            </a:r>
            <a:r>
              <a:rPr kumimoji="0" sz="1100" i="1">
                <a:effectLst/>
                <a:latin typeface="Arial" panose="020B0604020202020204" pitchFamily="34" charset="0"/>
              </a:rPr>
              <a:t> Molecular Biology of the Cell</a:t>
            </a:r>
            <a:r>
              <a:rPr kumimoji="0" sz="1100">
                <a:effectLst/>
                <a:latin typeface="Arial" panose="020B0604020202020204" pitchFamily="34" charset="0"/>
              </a:rPr>
              <a:t> (© Garland Science 2008)</a:t>
            </a:r>
            <a:endParaRPr kumimoji="0" sz="1100">
              <a:effectLst/>
              <a:latin typeface="Arial" panose="020B0604020202020204" pitchFamily="34" charset="0"/>
            </a:endParaRPr>
          </a:p>
        </p:txBody>
      </p:sp>
      <p:pic>
        <p:nvPicPr>
          <p:cNvPr id="32771" name="Picture 4" descr="figure 17-31"/>
          <p:cNvPicPr/>
          <p:nvPr/>
        </p:nvPicPr>
        <p:blipFill>
          <a:blip r:embed="rId1"/>
          <a:stretch>
            <a:fillRect/>
          </a:stretch>
        </p:blipFill>
        <p:spPr>
          <a:xfrm>
            <a:off x="304800" y="1236662"/>
            <a:ext cx="8535988" cy="5072062"/>
          </a:xfrm>
          <a:prstGeom prst="rect">
            <a:avLst/>
          </a:prstGeom>
          <a:noFill/>
          <a:ln w="9525">
            <a:noFill/>
            <a:miter lim="800000"/>
            <a:headEnd/>
            <a:tailEnd/>
          </a:ln>
          <a:effectLst/>
        </p:spPr>
      </p:pic>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33793"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2. </a:t>
            </a:r>
            <a:r>
              <a:rPr sz="3200">
                <a:effectLst/>
              </a:rPr>
              <a:t>前中期</a:t>
            </a:r>
            <a:r>
              <a:rPr sz="3200">
                <a:effectLst/>
              </a:rPr>
              <a:t>——</a:t>
            </a:r>
            <a:r>
              <a:rPr sz="3200">
                <a:solidFill>
                  <a:srgbClr val="FFFF00"/>
                </a:solidFill>
                <a:effectLst/>
              </a:rPr>
              <a:t>核膜崩解</a:t>
            </a:r>
            <a:endParaRPr sz="3200">
              <a:solidFill>
                <a:srgbClr val="FFFF00"/>
              </a:solidFill>
              <a:effectLst/>
            </a:endParaRPr>
          </a:p>
        </p:txBody>
      </p:sp>
      <p:sp>
        <p:nvSpPr>
          <p:cNvPr id="33794" name="内容占位符 2"/>
          <p:cNvSpPr/>
          <p:nvPr>
            <p:ph idx="4294967295"/>
          </p:nvPr>
        </p:nvSpPr>
        <p:spPr>
          <a:xfrm>
            <a:off x="457200" y="981075"/>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r>
              <a:rPr kumimoji="0" sz="2400">
                <a:solidFill>
                  <a:srgbClr val="0033CC"/>
                </a:solidFill>
                <a:effectLst/>
              </a:rPr>
              <a:t>核纤层蛋白的磷酸化与去磷酸化</a:t>
            </a:r>
            <a:endParaRPr kumimoji="0" sz="2400">
              <a:solidFill>
                <a:srgbClr val="0033CC"/>
              </a:solidFill>
              <a:effectLst/>
            </a:endParaRPr>
          </a:p>
        </p:txBody>
      </p:sp>
      <p:pic>
        <p:nvPicPr>
          <p:cNvPr id="33795" name="Picture 5" descr="imagepage12"/>
          <p:cNvPicPr/>
          <p:nvPr/>
        </p:nvPicPr>
        <p:blipFill>
          <a:blip r:embed="rId1"/>
          <a:stretch>
            <a:fillRect/>
          </a:stretch>
        </p:blipFill>
        <p:spPr>
          <a:xfrm>
            <a:off x="171450" y="1484312"/>
            <a:ext cx="8801100" cy="5040312"/>
          </a:xfrm>
          <a:prstGeom prst="rect">
            <a:avLst/>
          </a:prstGeom>
          <a:noFill/>
          <a:ln w="9525">
            <a:noFill/>
            <a:miter lim="800000"/>
            <a:headEnd/>
            <a:tailEnd/>
          </a:ln>
          <a:effectLst/>
        </p:spPr>
      </p:pic>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34817"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2. </a:t>
            </a:r>
            <a:r>
              <a:rPr sz="3200">
                <a:effectLst/>
              </a:rPr>
              <a:t>前中期</a:t>
            </a:r>
            <a:r>
              <a:rPr sz="3200">
                <a:effectLst/>
              </a:rPr>
              <a:t>——</a:t>
            </a:r>
            <a:r>
              <a:rPr sz="2800">
                <a:solidFill>
                  <a:srgbClr val="FFFF00"/>
                </a:solidFill>
                <a:effectLst/>
              </a:rPr>
              <a:t>完成纺锤体装配，形成有丝分裂器</a:t>
            </a:r>
            <a:endParaRPr sz="2800">
              <a:solidFill>
                <a:srgbClr val="FFFF00"/>
              </a:solidFill>
              <a:effectLst/>
            </a:endParaRPr>
          </a:p>
        </p:txBody>
      </p:sp>
      <p:sp>
        <p:nvSpPr>
          <p:cNvPr id="34818" name="内容占位符 2"/>
          <p:cNvSpPr/>
          <p:nvPr>
            <p:ph idx="4294967295"/>
          </p:nvPr>
        </p:nvSpPr>
        <p:spPr>
          <a:xfrm>
            <a:off x="457200" y="1092200"/>
            <a:ext cx="43307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1200"/>
              </a:spcBef>
              <a:spcAft>
                <a:spcPts val="600"/>
              </a:spcAft>
            </a:pPr>
            <a:r>
              <a:rPr kumimoji="0">
                <a:effectLst/>
              </a:rPr>
              <a:t>动物细胞有丝分裂器</a:t>
            </a:r>
            <a:endParaRPr kumimoji="0">
              <a:effectLst/>
            </a:endParaRPr>
          </a:p>
          <a:p>
            <a:pPr lvl="1">
              <a:lnSpc>
                <a:spcPct val="150000"/>
              </a:lnSpc>
              <a:spcBef>
                <a:spcPts val="1200"/>
              </a:spcBef>
              <a:spcAft>
                <a:spcPts val="600"/>
              </a:spcAft>
            </a:pPr>
            <a:r>
              <a:rPr kumimoji="0">
                <a:effectLst/>
              </a:rPr>
              <a:t>由星体微管、 染色体动粒微管和极间微管及其结合蛋白构成</a:t>
            </a:r>
            <a:r>
              <a:rPr kumimoji="0" b="1">
                <a:solidFill>
                  <a:srgbClr val="0033CC"/>
                </a:solidFill>
                <a:effectLst/>
              </a:rPr>
              <a:t>有星纺锤体</a:t>
            </a:r>
            <a:endParaRPr kumimoji="0" b="1">
              <a:solidFill>
                <a:srgbClr val="0033CC"/>
              </a:solidFill>
              <a:effectLst/>
            </a:endParaRPr>
          </a:p>
          <a:p>
            <a:pPr lvl="0">
              <a:lnSpc>
                <a:spcPct val="150000"/>
              </a:lnSpc>
              <a:spcBef>
                <a:spcPts val="1200"/>
              </a:spcBef>
              <a:spcAft>
                <a:spcPts val="600"/>
              </a:spcAft>
            </a:pPr>
            <a:r>
              <a:rPr kumimoji="0">
                <a:effectLst/>
              </a:rPr>
              <a:t>植物细胞不含中心体，但能形成</a:t>
            </a:r>
            <a:r>
              <a:rPr kumimoji="0" sz="2400" b="1">
                <a:solidFill>
                  <a:srgbClr val="0033CC"/>
                </a:solidFill>
                <a:effectLst/>
              </a:rPr>
              <a:t>无星纺锤体</a:t>
            </a:r>
            <a:r>
              <a:rPr kumimoji="0">
                <a:effectLst/>
              </a:rPr>
              <a:t>介导植物细胞的核分裂</a:t>
            </a:r>
            <a:endParaRPr kumimoji="0">
              <a:effectLst/>
            </a:endParaRPr>
          </a:p>
        </p:txBody>
      </p:sp>
      <p:pic>
        <p:nvPicPr>
          <p:cNvPr id="34819" name="Picture 5" descr="imagepage13"/>
          <p:cNvPicPr/>
          <p:nvPr/>
        </p:nvPicPr>
        <p:blipFill>
          <a:blip r:embed="rId1"/>
          <a:stretch>
            <a:fillRect/>
          </a:stretch>
        </p:blipFill>
        <p:spPr>
          <a:xfrm>
            <a:off x="4787900" y="1195388"/>
            <a:ext cx="4127500" cy="5113338"/>
          </a:xfrm>
          <a:prstGeom prst="rect">
            <a:avLst/>
          </a:prstGeom>
          <a:noFill/>
          <a:ln w="9525">
            <a:noFill/>
            <a:miter lim="800000"/>
            <a:headEnd/>
            <a:tailEnd/>
          </a:ln>
          <a:effectLst/>
        </p:spPr>
      </p:pic>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35841"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2. </a:t>
            </a:r>
            <a:r>
              <a:rPr sz="3200">
                <a:effectLst/>
              </a:rPr>
              <a:t>前中期</a:t>
            </a:r>
            <a:r>
              <a:rPr sz="3200">
                <a:effectLst/>
              </a:rPr>
              <a:t>——</a:t>
            </a:r>
            <a:r>
              <a:rPr sz="2800">
                <a:solidFill>
                  <a:srgbClr val="FFFF00"/>
                </a:solidFill>
                <a:effectLst/>
              </a:rPr>
              <a:t>纺锤体组装过程</a:t>
            </a:r>
            <a:endParaRPr sz="2800">
              <a:solidFill>
                <a:srgbClr val="FFFF00"/>
              </a:solidFill>
              <a:effectLst/>
            </a:endParaRPr>
          </a:p>
        </p:txBody>
      </p:sp>
      <p:sp>
        <p:nvSpPr>
          <p:cNvPr id="35842" name="内容占位符 2"/>
          <p:cNvSpPr/>
          <p:nvPr>
            <p:ph idx="4294967295"/>
          </p:nvPr>
        </p:nvSpPr>
        <p:spPr>
          <a:xfrm>
            <a:off x="457200" y="1092200"/>
            <a:ext cx="41148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1200"/>
              </a:spcBef>
              <a:spcAft>
                <a:spcPts val="1200"/>
              </a:spcAft>
            </a:pPr>
            <a:r>
              <a:rPr kumimoji="0">
                <a:effectLst/>
              </a:rPr>
              <a:t>微管在中心体周围组装</a:t>
            </a:r>
            <a:endParaRPr kumimoji="0">
              <a:effectLst/>
            </a:endParaRPr>
          </a:p>
          <a:p>
            <a:pPr lvl="0">
              <a:lnSpc>
                <a:spcPct val="150000"/>
              </a:lnSpc>
              <a:spcBef>
                <a:spcPts val="1200"/>
              </a:spcBef>
              <a:spcAft>
                <a:spcPts val="1200"/>
              </a:spcAft>
            </a:pPr>
            <a:r>
              <a:rPr kumimoji="0">
                <a:effectLst/>
              </a:rPr>
              <a:t>中心体的分离</a:t>
            </a:r>
            <a:endParaRPr kumimoji="0">
              <a:effectLst/>
            </a:endParaRPr>
          </a:p>
          <a:p>
            <a:pPr lvl="1">
              <a:lnSpc>
                <a:spcPct val="150000"/>
              </a:lnSpc>
              <a:spcBef>
                <a:spcPts val="1200"/>
              </a:spcBef>
              <a:spcAft>
                <a:spcPts val="1200"/>
              </a:spcAft>
            </a:pPr>
            <a:r>
              <a:rPr kumimoji="0" b="1">
                <a:solidFill>
                  <a:srgbClr val="0033CC"/>
                </a:solidFill>
                <a:effectLst/>
              </a:rPr>
              <a:t>驱动蛋白相关蛋白</a:t>
            </a:r>
            <a:endParaRPr kumimoji="0" b="1">
              <a:solidFill>
                <a:srgbClr val="0033CC"/>
              </a:solidFill>
              <a:effectLst/>
            </a:endParaRPr>
          </a:p>
          <a:p>
            <a:pPr lvl="1">
              <a:lnSpc>
                <a:spcPct val="150000"/>
              </a:lnSpc>
              <a:spcBef>
                <a:spcPts val="1200"/>
              </a:spcBef>
              <a:spcAft>
                <a:spcPts val="1200"/>
              </a:spcAft>
            </a:pPr>
            <a:r>
              <a:rPr kumimoji="0" b="1">
                <a:solidFill>
                  <a:srgbClr val="0033CC"/>
                </a:solidFill>
                <a:effectLst/>
              </a:rPr>
              <a:t>细胞质动力蛋白</a:t>
            </a:r>
            <a:endParaRPr kumimoji="0" b="1">
              <a:solidFill>
                <a:srgbClr val="0033CC"/>
              </a:solidFill>
              <a:effectLst/>
            </a:endParaRPr>
          </a:p>
          <a:p>
            <a:pPr lvl="1">
              <a:lnSpc>
                <a:spcPct val="150000"/>
              </a:lnSpc>
              <a:spcBef>
                <a:spcPts val="1200"/>
              </a:spcBef>
              <a:spcAft>
                <a:spcPts val="1200"/>
              </a:spcAft>
            </a:pPr>
            <a:r>
              <a:rPr kumimoji="0" b="1">
                <a:solidFill>
                  <a:srgbClr val="0033CC"/>
                </a:solidFill>
                <a:effectLst/>
              </a:rPr>
              <a:t>中心体列队</a:t>
            </a:r>
            <a:endParaRPr kumimoji="0" b="1">
              <a:solidFill>
                <a:srgbClr val="0033CC"/>
              </a:solidFill>
              <a:effectLst/>
            </a:endParaRPr>
          </a:p>
        </p:txBody>
      </p:sp>
      <p:pic>
        <p:nvPicPr>
          <p:cNvPr id="35843" name="Picture 5" descr="imagepage14"/>
          <p:cNvPicPr/>
          <p:nvPr/>
        </p:nvPicPr>
        <p:blipFill>
          <a:blip r:embed="rId1"/>
          <a:stretch>
            <a:fillRect/>
          </a:stretch>
        </p:blipFill>
        <p:spPr>
          <a:xfrm>
            <a:off x="5003800" y="1071562"/>
            <a:ext cx="3671888" cy="5400675"/>
          </a:xfrm>
          <a:prstGeom prst="rect">
            <a:avLst/>
          </a:prstGeom>
          <a:noFill/>
          <a:ln w="9525">
            <a:noFill/>
            <a:miter lim="800000"/>
            <a:headEnd/>
            <a:tailEnd/>
          </a:ln>
          <a:effectLst/>
        </p:spPr>
      </p:pic>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36865"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2. </a:t>
            </a:r>
            <a:r>
              <a:rPr sz="3200">
                <a:effectLst/>
              </a:rPr>
              <a:t>前中期</a:t>
            </a:r>
            <a:r>
              <a:rPr sz="3200">
                <a:effectLst/>
              </a:rPr>
              <a:t>——</a:t>
            </a:r>
            <a:r>
              <a:rPr sz="3200">
                <a:solidFill>
                  <a:srgbClr val="FFFF00"/>
                </a:solidFill>
                <a:effectLst/>
              </a:rPr>
              <a:t>染色体整列</a:t>
            </a:r>
            <a:endParaRPr sz="3200">
              <a:solidFill>
                <a:srgbClr val="FFFF00"/>
              </a:solidFill>
              <a:effectLst/>
            </a:endParaRPr>
          </a:p>
        </p:txBody>
      </p:sp>
      <p:sp>
        <p:nvSpPr>
          <p:cNvPr id="36866"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ts val="3400"/>
              </a:lnSpc>
              <a:spcBef>
                <a:spcPct val="0"/>
              </a:spcBef>
              <a:spcAft>
                <a:spcPts val="600"/>
              </a:spcAft>
            </a:pPr>
            <a:r>
              <a:rPr kumimoji="0" b="1">
                <a:solidFill>
                  <a:srgbClr val="0033CC"/>
                </a:solidFill>
                <a:effectLst/>
              </a:rPr>
              <a:t>着丝粒－动粒复合体</a:t>
            </a:r>
            <a:endParaRPr kumimoji="0" b="1">
              <a:solidFill>
                <a:srgbClr val="0033CC"/>
              </a:solidFill>
              <a:effectLst/>
            </a:endParaRPr>
          </a:p>
          <a:p>
            <a:pPr lvl="1">
              <a:lnSpc>
                <a:spcPts val="3400"/>
              </a:lnSpc>
              <a:spcBef>
                <a:spcPct val="0"/>
              </a:spcBef>
              <a:spcAft>
                <a:spcPts val="600"/>
              </a:spcAft>
            </a:pPr>
            <a:r>
              <a:rPr kumimoji="0">
                <a:effectLst/>
              </a:rPr>
              <a:t>动粒为一个圆盘状结构，分 内、中、外三层</a:t>
            </a:r>
            <a:endParaRPr kumimoji="0">
              <a:effectLst/>
            </a:endParaRPr>
          </a:p>
          <a:p>
            <a:pPr lvl="1">
              <a:lnSpc>
                <a:spcPts val="3400"/>
              </a:lnSpc>
              <a:spcBef>
                <a:spcPct val="0"/>
              </a:spcBef>
              <a:spcAft>
                <a:spcPts val="600"/>
              </a:spcAft>
            </a:pPr>
            <a:r>
              <a:rPr kumimoji="0">
                <a:effectLst/>
              </a:rPr>
              <a:t>着丝粒</a:t>
            </a:r>
            <a:r>
              <a:rPr kumimoji="0">
                <a:effectLst/>
              </a:rPr>
              <a:t>DNA </a:t>
            </a:r>
            <a:r>
              <a:rPr kumimoji="0">
                <a:effectLst/>
              </a:rPr>
              <a:t>主要由</a:t>
            </a:r>
            <a:r>
              <a:rPr kumimoji="0">
                <a:effectLst/>
              </a:rPr>
              <a:t>α </a:t>
            </a:r>
            <a:r>
              <a:rPr kumimoji="0">
                <a:effectLst/>
              </a:rPr>
              <a:t>卫星</a:t>
            </a:r>
            <a:r>
              <a:rPr kumimoji="0">
                <a:effectLst/>
              </a:rPr>
              <a:t>DNA </a:t>
            </a:r>
            <a:r>
              <a:rPr kumimoji="0">
                <a:effectLst/>
              </a:rPr>
              <a:t>构成</a:t>
            </a:r>
            <a:endParaRPr kumimoji="0">
              <a:effectLst/>
            </a:endParaRPr>
          </a:p>
          <a:p>
            <a:pPr lvl="1">
              <a:lnSpc>
                <a:spcPts val="3400"/>
              </a:lnSpc>
              <a:spcBef>
                <a:spcPct val="0"/>
              </a:spcBef>
              <a:spcAft>
                <a:spcPts val="600"/>
              </a:spcAft>
            </a:pPr>
            <a:r>
              <a:rPr kumimoji="0">
                <a:effectLst/>
              </a:rPr>
              <a:t>着丝粒动粒蛋白质</a:t>
            </a:r>
            <a:endParaRPr kumimoji="0">
              <a:effectLst/>
            </a:endParaRPr>
          </a:p>
        </p:txBody>
      </p:sp>
      <p:pic>
        <p:nvPicPr>
          <p:cNvPr id="36867" name="Picture 5" descr="imagepage15"/>
          <p:cNvPicPr/>
          <p:nvPr/>
        </p:nvPicPr>
        <p:blipFill>
          <a:blip r:embed="rId1"/>
          <a:stretch>
            <a:fillRect/>
          </a:stretch>
        </p:blipFill>
        <p:spPr>
          <a:xfrm>
            <a:off x="180975" y="3105150"/>
            <a:ext cx="8782050" cy="3419475"/>
          </a:xfrm>
          <a:prstGeom prst="rect">
            <a:avLst/>
          </a:prstGeom>
          <a:noFill/>
          <a:ln w="9525">
            <a:noFill/>
            <a:miter lim="800000"/>
            <a:headEnd/>
            <a:tailEnd/>
          </a:ln>
          <a:effectLst/>
        </p:spPr>
      </p:pic>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37889"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2. </a:t>
            </a:r>
            <a:r>
              <a:rPr sz="3200">
                <a:effectLst/>
              </a:rPr>
              <a:t>前中期</a:t>
            </a:r>
            <a:r>
              <a:rPr sz="3200">
                <a:effectLst/>
              </a:rPr>
              <a:t>——</a:t>
            </a:r>
            <a:r>
              <a:rPr sz="3200">
                <a:solidFill>
                  <a:srgbClr val="FFFF00"/>
                </a:solidFill>
                <a:effectLst/>
              </a:rPr>
              <a:t>染色体整列</a:t>
            </a:r>
            <a:endParaRPr sz="3200">
              <a:solidFill>
                <a:srgbClr val="FFFF00"/>
              </a:solidFill>
              <a:effectLst/>
            </a:endParaRPr>
          </a:p>
        </p:txBody>
      </p:sp>
      <p:sp>
        <p:nvSpPr>
          <p:cNvPr id="37890" name="内容占位符 2"/>
          <p:cNvSpPr/>
          <p:nvPr>
            <p:ph idx="4294967295"/>
          </p:nvPr>
        </p:nvSpPr>
        <p:spPr>
          <a:xfrm>
            <a:off x="457200" y="1092200"/>
            <a:ext cx="3827462"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1200"/>
              </a:spcBef>
              <a:spcAft>
                <a:spcPts val="1200"/>
              </a:spcAft>
            </a:pPr>
            <a:r>
              <a:rPr kumimoji="0">
                <a:effectLst/>
              </a:rPr>
              <a:t>染色体整列或染 色体中板聚合</a:t>
            </a:r>
            <a:endParaRPr kumimoji="0">
              <a:effectLst/>
            </a:endParaRPr>
          </a:p>
          <a:p>
            <a:pPr lvl="1">
              <a:lnSpc>
                <a:spcPct val="150000"/>
              </a:lnSpc>
              <a:spcBef>
                <a:spcPts val="1200"/>
              </a:spcBef>
              <a:spcAft>
                <a:spcPts val="1200"/>
              </a:spcAft>
            </a:pPr>
            <a:r>
              <a:rPr kumimoji="0">
                <a:solidFill>
                  <a:srgbClr val="0033CC"/>
                </a:solidFill>
                <a:effectLst/>
              </a:rPr>
              <a:t>染色体向赤道面运动的过程</a:t>
            </a:r>
            <a:endParaRPr kumimoji="0">
              <a:solidFill>
                <a:srgbClr val="0033CC"/>
              </a:solidFill>
              <a:effectLst/>
            </a:endParaRPr>
          </a:p>
          <a:p>
            <a:pPr lvl="0">
              <a:lnSpc>
                <a:spcPct val="150000"/>
              </a:lnSpc>
              <a:spcBef>
                <a:spcPts val="1200"/>
              </a:spcBef>
              <a:spcAft>
                <a:spcPts val="1200"/>
              </a:spcAft>
            </a:pPr>
            <a:r>
              <a:rPr kumimoji="0">
                <a:effectLst/>
              </a:rPr>
              <a:t>Mad </a:t>
            </a:r>
            <a:r>
              <a:rPr kumimoji="0">
                <a:effectLst/>
              </a:rPr>
              <a:t>和</a:t>
            </a:r>
            <a:r>
              <a:rPr kumimoji="0">
                <a:effectLst/>
              </a:rPr>
              <a:t>Bub </a:t>
            </a:r>
            <a:r>
              <a:rPr kumimoji="0">
                <a:effectLst/>
              </a:rPr>
              <a:t>蛋白</a:t>
            </a:r>
            <a:endParaRPr kumimoji="0">
              <a:effectLst/>
            </a:endParaRPr>
          </a:p>
        </p:txBody>
      </p:sp>
      <p:pic>
        <p:nvPicPr>
          <p:cNvPr id="37891" name="Picture 5" descr="imagepage16"/>
          <p:cNvPicPr/>
          <p:nvPr/>
        </p:nvPicPr>
        <p:blipFill>
          <a:blip r:embed="rId1"/>
          <a:stretch>
            <a:fillRect/>
          </a:stretch>
        </p:blipFill>
        <p:spPr>
          <a:xfrm>
            <a:off x="5364162" y="981075"/>
            <a:ext cx="2822575" cy="5400675"/>
          </a:xfrm>
          <a:prstGeom prst="rect">
            <a:avLst/>
          </a:prstGeom>
          <a:noFill/>
          <a:ln w="9525">
            <a:noFill/>
            <a:miter lim="800000"/>
            <a:headEnd/>
            <a:tailEnd/>
          </a:ln>
          <a:effectLst/>
        </p:spPr>
      </p:pic>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38913"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3. </a:t>
            </a:r>
            <a:r>
              <a:rPr sz="3200">
                <a:effectLst/>
              </a:rPr>
              <a:t>中期</a:t>
            </a:r>
            <a:endParaRPr sz="3200">
              <a:effectLst/>
            </a:endParaRPr>
          </a:p>
        </p:txBody>
      </p:sp>
      <p:sp>
        <p:nvSpPr>
          <p:cNvPr id="38914" name="内容占位符 2"/>
          <p:cNvSpPr/>
          <p:nvPr>
            <p:ph idx="4294967295"/>
          </p:nvPr>
        </p:nvSpPr>
        <p:spPr>
          <a:xfrm>
            <a:off x="457200" y="1092200"/>
            <a:ext cx="41148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1200"/>
              </a:spcBef>
              <a:spcAft>
                <a:spcPts val="1200"/>
              </a:spcAft>
            </a:pPr>
            <a:r>
              <a:rPr kumimoji="0" sz="2400">
                <a:effectLst/>
              </a:rPr>
              <a:t>染色体整列完成，所有染色体排列到赤道面上，纺锤体结构呈现典型纺锤样</a:t>
            </a:r>
            <a:endParaRPr kumimoji="0" sz="2400">
              <a:effectLst/>
            </a:endParaRPr>
          </a:p>
          <a:p>
            <a:pPr lvl="0">
              <a:lnSpc>
                <a:spcPct val="150000"/>
              </a:lnSpc>
              <a:spcBef>
                <a:spcPts val="1200"/>
              </a:spcBef>
              <a:spcAft>
                <a:spcPts val="1200"/>
              </a:spcAft>
            </a:pPr>
            <a:r>
              <a:rPr kumimoji="0" sz="2400" b="1">
                <a:solidFill>
                  <a:srgbClr val="0033CC"/>
                </a:solidFill>
                <a:effectLst/>
              </a:rPr>
              <a:t>牵拉（</a:t>
            </a:r>
            <a:r>
              <a:rPr kumimoji="0" sz="2400" b="1">
                <a:solidFill>
                  <a:srgbClr val="0033CC"/>
                </a:solidFill>
                <a:effectLst/>
              </a:rPr>
              <a:t>pull</a:t>
            </a:r>
            <a:r>
              <a:rPr kumimoji="0" sz="2400" b="1">
                <a:solidFill>
                  <a:srgbClr val="0033CC"/>
                </a:solidFill>
                <a:effectLst/>
              </a:rPr>
              <a:t>）假说</a:t>
            </a:r>
            <a:endParaRPr kumimoji="0" sz="2400" b="1">
              <a:solidFill>
                <a:srgbClr val="0033CC"/>
              </a:solidFill>
              <a:effectLst/>
            </a:endParaRPr>
          </a:p>
          <a:p>
            <a:pPr lvl="0">
              <a:lnSpc>
                <a:spcPct val="150000"/>
              </a:lnSpc>
              <a:spcBef>
                <a:spcPts val="1200"/>
              </a:spcBef>
              <a:spcAft>
                <a:spcPts val="1200"/>
              </a:spcAft>
            </a:pPr>
            <a:r>
              <a:rPr kumimoji="0" sz="2400" b="1">
                <a:solidFill>
                  <a:srgbClr val="0033CC"/>
                </a:solidFill>
                <a:effectLst/>
              </a:rPr>
              <a:t>外推（</a:t>
            </a:r>
            <a:r>
              <a:rPr kumimoji="0" sz="2400" b="1">
                <a:solidFill>
                  <a:srgbClr val="0033CC"/>
                </a:solidFill>
                <a:effectLst/>
              </a:rPr>
              <a:t>push</a:t>
            </a:r>
            <a:r>
              <a:rPr kumimoji="0" sz="2400" b="1">
                <a:solidFill>
                  <a:srgbClr val="0033CC"/>
                </a:solidFill>
                <a:effectLst/>
              </a:rPr>
              <a:t>）假说</a:t>
            </a:r>
            <a:endParaRPr kumimoji="0" sz="2400" b="1">
              <a:solidFill>
                <a:srgbClr val="0033CC"/>
              </a:solidFill>
              <a:effectLst/>
            </a:endParaRPr>
          </a:p>
          <a:p>
            <a:pPr lvl="0">
              <a:lnSpc>
                <a:spcPct val="150000"/>
              </a:lnSpc>
              <a:spcBef>
                <a:spcPts val="1200"/>
              </a:spcBef>
              <a:spcAft>
                <a:spcPts val="1200"/>
              </a:spcAft>
            </a:pPr>
            <a:endParaRPr kumimoji="0" sz="2400">
              <a:effectLst/>
            </a:endParaRPr>
          </a:p>
        </p:txBody>
      </p:sp>
      <p:pic>
        <p:nvPicPr>
          <p:cNvPr id="38915" name="Picture 5" descr="imagepage17"/>
          <p:cNvPicPr/>
          <p:nvPr/>
        </p:nvPicPr>
        <p:blipFill>
          <a:blip r:embed="rId1"/>
          <a:stretch>
            <a:fillRect/>
          </a:stretch>
        </p:blipFill>
        <p:spPr>
          <a:xfrm>
            <a:off x="4787900" y="1196975"/>
            <a:ext cx="4151312" cy="5219700"/>
          </a:xfrm>
          <a:prstGeom prst="rect">
            <a:avLst/>
          </a:prstGeom>
          <a:noFill/>
          <a:ln w="9525">
            <a:noFill/>
            <a:miter lim="800000"/>
            <a:headEnd/>
            <a:tailEnd/>
          </a:ln>
          <a:effectLst/>
        </p:spPr>
      </p:pic>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11265"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t>第一节  细胞周期</a:t>
            </a:r>
          </a:p>
        </p:txBody>
      </p:sp>
      <p:sp>
        <p:nvSpPr>
          <p:cNvPr id="11266" name="内容占位符 2"/>
          <p:cNvSpPr/>
          <p:nvPr>
            <p:ph idx="4294967295"/>
          </p:nvPr>
        </p:nvSpPr>
        <p:spPr>
          <a:xfrm>
            <a:off x="241300" y="1844675"/>
            <a:ext cx="3394075" cy="4606925"/>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marL="342900" lvl="0" indent="-342900">
              <a:lnSpc>
                <a:spcPts val="1500"/>
              </a:lnSpc>
              <a:spcBef>
                <a:spcPts val="1800"/>
              </a:spcBef>
              <a:spcAft>
                <a:spcPts val="1200"/>
              </a:spcAft>
            </a:pPr>
            <a:r>
              <a:rPr kumimoji="0" b="1">
                <a:solidFill>
                  <a:srgbClr val="0033CC"/>
                </a:solidFill>
                <a:effectLst/>
              </a:rPr>
              <a:t>Cell proliferation</a:t>
            </a:r>
            <a:endParaRPr kumimoji="0" b="1">
              <a:solidFill>
                <a:srgbClr val="0033CC"/>
              </a:solidFill>
              <a:effectLst/>
            </a:endParaRPr>
          </a:p>
          <a:p>
            <a:pPr lvl="0">
              <a:lnSpc>
                <a:spcPts val="1500"/>
              </a:lnSpc>
              <a:spcBef>
                <a:spcPts val="1800"/>
              </a:spcBef>
              <a:spcAft>
                <a:spcPts val="1200"/>
              </a:spcAft>
              <a:buNone/>
            </a:pPr>
            <a:r>
              <a:rPr kumimoji="0" b="1">
                <a:solidFill>
                  <a:srgbClr val="0033CC"/>
                </a:solidFill>
                <a:effectLst/>
              </a:rPr>
              <a:t> </a:t>
            </a:r>
            <a:r>
              <a:rPr kumimoji="0" b="1">
                <a:solidFill>
                  <a:srgbClr val="0033CC"/>
                </a:solidFill>
                <a:effectLst/>
              </a:rPr>
              <a:t>（</a:t>
            </a:r>
            <a:r>
              <a:rPr kumimoji="0" b="1">
                <a:solidFill>
                  <a:srgbClr val="0033CC"/>
                </a:solidFill>
                <a:effectLst/>
              </a:rPr>
              <a:t>细胞增殖）</a:t>
            </a:r>
            <a:endParaRPr kumimoji="0" b="1">
              <a:solidFill>
                <a:srgbClr val="0033CC"/>
              </a:solidFill>
              <a:effectLst/>
            </a:endParaRPr>
          </a:p>
          <a:p>
            <a:pPr marL="342900" lvl="0" indent="-342900">
              <a:lnSpc>
                <a:spcPts val="1500"/>
              </a:lnSpc>
              <a:spcBef>
                <a:spcPts val="1800"/>
              </a:spcBef>
              <a:spcAft>
                <a:spcPts val="1200"/>
              </a:spcAft>
            </a:pPr>
            <a:r>
              <a:rPr kumimoji="0" b="1">
                <a:solidFill>
                  <a:srgbClr val="0033CC"/>
                </a:solidFill>
                <a:effectLst/>
              </a:rPr>
              <a:t>Cell division</a:t>
            </a:r>
            <a:endParaRPr kumimoji="0" b="1">
              <a:solidFill>
                <a:srgbClr val="0033CC"/>
              </a:solidFill>
              <a:effectLst/>
            </a:endParaRPr>
          </a:p>
          <a:p>
            <a:pPr lvl="0">
              <a:lnSpc>
                <a:spcPts val="1500"/>
              </a:lnSpc>
              <a:spcBef>
                <a:spcPts val="1800"/>
              </a:spcBef>
              <a:spcAft>
                <a:spcPts val="1200"/>
              </a:spcAft>
              <a:buNone/>
            </a:pPr>
            <a:r>
              <a:rPr kumimoji="0" b="1">
                <a:solidFill>
                  <a:srgbClr val="0033CC"/>
                </a:solidFill>
                <a:effectLst/>
              </a:rPr>
              <a:t>  </a:t>
            </a:r>
            <a:r>
              <a:rPr kumimoji="0" b="1">
                <a:solidFill>
                  <a:srgbClr val="0033CC"/>
                </a:solidFill>
                <a:effectLst/>
              </a:rPr>
              <a:t>（细胞分裂）</a:t>
            </a:r>
            <a:endParaRPr kumimoji="0" b="1">
              <a:solidFill>
                <a:srgbClr val="0033CC"/>
              </a:solidFill>
              <a:effectLst/>
            </a:endParaRPr>
          </a:p>
          <a:p>
            <a:pPr marL="342900" lvl="0" indent="-342900">
              <a:lnSpc>
                <a:spcPts val="1500"/>
              </a:lnSpc>
              <a:spcBef>
                <a:spcPts val="1800"/>
              </a:spcBef>
              <a:spcAft>
                <a:spcPts val="1200"/>
              </a:spcAft>
            </a:pPr>
            <a:r>
              <a:rPr kumimoji="0" b="1">
                <a:solidFill>
                  <a:srgbClr val="0033CC"/>
                </a:solidFill>
                <a:effectLst/>
              </a:rPr>
              <a:t>Cell cycle</a:t>
            </a:r>
            <a:endParaRPr kumimoji="0" b="1">
              <a:solidFill>
                <a:srgbClr val="0033CC"/>
              </a:solidFill>
              <a:effectLst/>
            </a:endParaRPr>
          </a:p>
          <a:p>
            <a:pPr lvl="0">
              <a:lnSpc>
                <a:spcPts val="1500"/>
              </a:lnSpc>
              <a:spcBef>
                <a:spcPts val="1800"/>
              </a:spcBef>
              <a:spcAft>
                <a:spcPts val="1200"/>
              </a:spcAft>
              <a:buNone/>
            </a:pPr>
            <a:r>
              <a:rPr kumimoji="0" b="1">
                <a:solidFill>
                  <a:srgbClr val="0033CC"/>
                </a:solidFill>
                <a:effectLst/>
              </a:rPr>
              <a:t>  </a:t>
            </a:r>
            <a:r>
              <a:rPr kumimoji="0" b="1">
                <a:solidFill>
                  <a:srgbClr val="0033CC"/>
                </a:solidFill>
                <a:effectLst/>
              </a:rPr>
              <a:t>（细胞周期）</a:t>
            </a:r>
            <a:endParaRPr kumimoji="0" b="1">
              <a:solidFill>
                <a:srgbClr val="0033CC"/>
              </a:solidFill>
              <a:effectLst/>
            </a:endParaRPr>
          </a:p>
          <a:p>
            <a:pPr marL="342900" lvl="0" indent="-342900">
              <a:lnSpc>
                <a:spcPts val="1500"/>
              </a:lnSpc>
              <a:spcBef>
                <a:spcPts val="1800"/>
              </a:spcBef>
              <a:spcAft>
                <a:spcPts val="1200"/>
              </a:spcAft>
            </a:pPr>
            <a:endParaRPr kumimoji="0" b="1">
              <a:solidFill>
                <a:srgbClr val="0033CC"/>
              </a:solidFill>
              <a:effectLst/>
            </a:endParaRPr>
          </a:p>
        </p:txBody>
      </p:sp>
      <p:pic>
        <p:nvPicPr>
          <p:cNvPr id="11267" name="内容占位符 1"/>
          <p:cNvPicPr/>
          <p:nvPr/>
        </p:nvPicPr>
        <p:blipFill>
          <a:blip r:embed="rId1"/>
          <a:stretch>
            <a:fillRect/>
          </a:stretch>
        </p:blipFill>
        <p:spPr>
          <a:xfrm>
            <a:off x="3635375" y="1557338"/>
            <a:ext cx="5365750" cy="4319588"/>
          </a:xfrm>
          <a:prstGeom prst="rect">
            <a:avLst/>
          </a:prstGeom>
          <a:noFill/>
          <a:ln w="9525">
            <a:noFill/>
            <a:miter lim="800000"/>
            <a:headEnd/>
            <a:tailEnd/>
          </a:ln>
          <a:effectLst/>
        </p:spPr>
      </p:pic>
      <p:sp>
        <p:nvSpPr>
          <p:cNvPr id="11268" name="矩形 3"/>
          <p:cNvSpPr/>
          <p:nvPr/>
        </p:nvSpPr>
        <p:spPr>
          <a:xfrm>
            <a:off x="4032250" y="6122988"/>
            <a:ext cx="4572000" cy="246062"/>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lgn="r"/>
            <a:r>
              <a:rPr kumimoji="0" sz="1000">
                <a:effectLst/>
                <a:latin typeface="Arial" panose="020B0604020202020204" pitchFamily="34" charset="0"/>
                <a:ea typeface="Arial" panose="020B0604020202020204" pitchFamily="34" charset="0"/>
              </a:rPr>
              <a:t>http://barleyworld.org/sites/default/files/figure-03-23.jpg</a:t>
            </a:r>
            <a:endParaRPr kumimoji="0" sz="1000">
              <a:effectLst/>
              <a:latin typeface="Arial" panose="020B0604020202020204" pitchFamily="34" charset="0"/>
              <a:ea typeface="Arial" panose="020B0604020202020204" pitchFamily="34" charset="0"/>
            </a:endParaRPr>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39937"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4. </a:t>
            </a:r>
            <a:r>
              <a:rPr sz="3200">
                <a:effectLst/>
              </a:rPr>
              <a:t>后期</a:t>
            </a:r>
            <a:endParaRPr sz="3200">
              <a:effectLst/>
            </a:endParaRPr>
          </a:p>
        </p:txBody>
      </p:sp>
      <p:sp>
        <p:nvSpPr>
          <p:cNvPr id="39938" name="内容占位符 2"/>
          <p:cNvSpPr/>
          <p:nvPr>
            <p:ph idx="4294967295"/>
          </p:nvPr>
        </p:nvSpPr>
        <p:spPr>
          <a:xfrm>
            <a:off x="457200" y="1092200"/>
            <a:ext cx="4402138"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ts val="3800"/>
              </a:lnSpc>
              <a:spcAft>
                <a:spcPts val="600"/>
              </a:spcAft>
            </a:pPr>
            <a:r>
              <a:rPr kumimoji="0">
                <a:solidFill>
                  <a:srgbClr val="0033CC"/>
                </a:solidFill>
                <a:effectLst/>
              </a:rPr>
              <a:t>姐妹染色单体分离向两极运动</a:t>
            </a:r>
            <a:endParaRPr kumimoji="0">
              <a:solidFill>
                <a:srgbClr val="0033CC"/>
              </a:solidFill>
              <a:effectLst/>
            </a:endParaRPr>
          </a:p>
          <a:p>
            <a:pPr lvl="1">
              <a:lnSpc>
                <a:spcPts val="3800"/>
              </a:lnSpc>
              <a:spcAft>
                <a:spcPts val="600"/>
              </a:spcAft>
            </a:pPr>
            <a:r>
              <a:rPr kumimoji="0">
                <a:effectLst/>
              </a:rPr>
              <a:t>依靠纺锤体微管的作用</a:t>
            </a:r>
            <a:endParaRPr kumimoji="0">
              <a:effectLst/>
            </a:endParaRPr>
          </a:p>
          <a:p>
            <a:pPr lvl="0">
              <a:lnSpc>
                <a:spcPts val="3800"/>
              </a:lnSpc>
              <a:spcAft>
                <a:spcPts val="600"/>
              </a:spcAft>
            </a:pPr>
            <a:r>
              <a:rPr kumimoji="0">
                <a:solidFill>
                  <a:srgbClr val="0033CC"/>
                </a:solidFill>
                <a:effectLst/>
              </a:rPr>
              <a:t>后期</a:t>
            </a:r>
            <a:r>
              <a:rPr kumimoji="0">
                <a:solidFill>
                  <a:srgbClr val="0033CC"/>
                </a:solidFill>
                <a:effectLst/>
              </a:rPr>
              <a:t>A</a:t>
            </a:r>
            <a:endParaRPr kumimoji="0">
              <a:solidFill>
                <a:srgbClr val="0033CC"/>
              </a:solidFill>
              <a:effectLst/>
            </a:endParaRPr>
          </a:p>
          <a:p>
            <a:pPr lvl="1">
              <a:lnSpc>
                <a:spcPts val="3800"/>
              </a:lnSpc>
              <a:spcAft>
                <a:spcPts val="600"/>
              </a:spcAft>
            </a:pPr>
            <a:r>
              <a:rPr kumimoji="0">
                <a:effectLst/>
              </a:rPr>
              <a:t>动粒微管变短，牵动染色体向两极运动</a:t>
            </a:r>
            <a:endParaRPr kumimoji="0">
              <a:effectLst/>
            </a:endParaRPr>
          </a:p>
          <a:p>
            <a:pPr lvl="0">
              <a:lnSpc>
                <a:spcPts val="3800"/>
              </a:lnSpc>
              <a:spcAft>
                <a:spcPts val="600"/>
              </a:spcAft>
            </a:pPr>
            <a:r>
              <a:rPr kumimoji="0">
                <a:solidFill>
                  <a:srgbClr val="0033CC"/>
                </a:solidFill>
                <a:effectLst/>
              </a:rPr>
              <a:t>后期</a:t>
            </a:r>
            <a:r>
              <a:rPr kumimoji="0">
                <a:solidFill>
                  <a:srgbClr val="0033CC"/>
                </a:solidFill>
                <a:effectLst/>
              </a:rPr>
              <a:t>B</a:t>
            </a:r>
            <a:endParaRPr kumimoji="0">
              <a:solidFill>
                <a:srgbClr val="0033CC"/>
              </a:solidFill>
              <a:effectLst/>
            </a:endParaRPr>
          </a:p>
          <a:p>
            <a:pPr lvl="1">
              <a:lnSpc>
                <a:spcPts val="3800"/>
              </a:lnSpc>
              <a:spcAft>
                <a:spcPts val="600"/>
              </a:spcAft>
            </a:pPr>
            <a:r>
              <a:rPr kumimoji="0">
                <a:effectLst/>
              </a:rPr>
              <a:t>极性微管长度增加，两极之间的距离逐渐拉长</a:t>
            </a:r>
            <a:endParaRPr kumimoji="0">
              <a:effectLst/>
            </a:endParaRPr>
          </a:p>
        </p:txBody>
      </p:sp>
      <p:pic>
        <p:nvPicPr>
          <p:cNvPr id="39939" name="Picture 5" descr="imagepage18"/>
          <p:cNvPicPr/>
          <p:nvPr/>
        </p:nvPicPr>
        <p:blipFill>
          <a:blip r:embed="rId1"/>
          <a:srcRect b="4610"/>
          <a:stretch>
            <a:fillRect/>
          </a:stretch>
        </p:blipFill>
        <p:spPr>
          <a:xfrm>
            <a:off x="5148262" y="1081088"/>
            <a:ext cx="3854450" cy="5400675"/>
          </a:xfrm>
          <a:prstGeom prst="rect">
            <a:avLst/>
          </a:prstGeom>
          <a:noFill/>
          <a:ln w="9525">
            <a:noFill/>
            <a:miter lim="800000"/>
            <a:headEnd/>
            <a:tailEnd/>
          </a:ln>
          <a:effectLst/>
        </p:spPr>
      </p:pic>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40961"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rPr sz="3200">
                <a:effectLst/>
              </a:rPr>
              <a:t>后期Ａ和后期Ｂ染色体向极部运动示意图</a:t>
            </a:r>
            <a:endParaRPr sz="3200">
              <a:effectLst/>
            </a:endParaRPr>
          </a:p>
        </p:txBody>
      </p:sp>
      <p:pic>
        <p:nvPicPr>
          <p:cNvPr id="40962" name="Picture 5" descr="imagepage19"/>
          <p:cNvPicPr/>
          <p:nvPr>
            <p:ph idx="4294967295"/>
          </p:nvPr>
        </p:nvPicPr>
        <p:blipFill>
          <a:blip r:embed="rId1"/>
          <a:stretch>
            <a:fillRect/>
          </a:stretch>
        </p:blipFill>
        <p:spPr>
          <a:xfrm>
            <a:off x="265112" y="1412875"/>
            <a:ext cx="8613775" cy="4859338"/>
          </a:xfrm>
          <a:prstGeom prst="rect">
            <a:avLst/>
          </a:prstGeom>
          <a:noFill/>
          <a:ln w="9525">
            <a:miter lim="800000"/>
            <a:headEnd/>
            <a:tailEnd/>
          </a:ln>
          <a:effectLst/>
        </p:spPr>
      </p:pic>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43009"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rPr sz="3200">
                <a:effectLst/>
              </a:rPr>
              <a:t>有丝分裂中后期转换</a:t>
            </a:r>
            <a:endParaRPr sz="3200">
              <a:effectLst/>
            </a:endParaRPr>
          </a:p>
        </p:txBody>
      </p:sp>
      <p:pic>
        <p:nvPicPr>
          <p:cNvPr id="43010" name="Picture 5" descr="imagepage20"/>
          <p:cNvPicPr/>
          <p:nvPr/>
        </p:nvPicPr>
        <p:blipFill>
          <a:blip r:embed="rId1"/>
          <a:stretch>
            <a:fillRect/>
          </a:stretch>
        </p:blipFill>
        <p:spPr>
          <a:xfrm>
            <a:off x="420688" y="1125538"/>
            <a:ext cx="8302625" cy="5400675"/>
          </a:xfrm>
          <a:prstGeom prst="rect">
            <a:avLst/>
          </a:prstGeom>
          <a:noFill/>
          <a:ln w="9525">
            <a:noFill/>
            <a:miter lim="800000"/>
            <a:headEnd/>
            <a:tailEnd/>
          </a:ln>
          <a:effectLst/>
        </p:spPr>
      </p:pic>
      <p:pic>
        <p:nvPicPr>
          <p:cNvPr id="43011" name="Picture 2" descr="figure 20-23"/>
          <p:cNvPicPr/>
          <p:nvPr/>
        </p:nvPicPr>
        <p:blipFill>
          <a:blip r:embed="rId2"/>
          <a:stretch>
            <a:fillRect/>
          </a:stretch>
        </p:blipFill>
        <p:spPr>
          <a:xfrm>
            <a:off x="306388" y="1989138"/>
            <a:ext cx="8531225" cy="3198812"/>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additive="base">
                                        <p:cTn id="6" dur="1" fill="hold">
                                          <p:stCondLst>
                                            <p:cond delay="0"/>
                                          </p:stCondLst>
                                        </p:cTn>
                                        <p:tgtEl>
                                          <p:spTgt spid="43011"/>
                                        </p:tgtEl>
                                        <p:attrNameLst>
                                          <p:attrName>style.visibility</p:attrName>
                                        </p:attrNameLst>
                                      </p:cBhvr>
                                      <p:to>
                                        <p:strVal val="visible"/>
                                      </p:to>
                                    </p:set>
                                    <p:animEffect transition="in" filter="fade">
                                      <p:cBhvr additive="base">
                                        <p:cTn id="7" dur="1000"/>
                                        <p:tgtEl>
                                          <p:spTgt spid="43011"/>
                                        </p:tgtEl>
                                      </p:cBhvr>
                                    </p:animEffect>
                                    <p:anim calcmode="lin" valueType="num">
                                      <p:cBhvr additive="base">
                                        <p:cTn id="8" dur="1000" fill="hold"/>
                                        <p:tgtEl>
                                          <p:spTgt spid="43011"/>
                                        </p:tgtEl>
                                        <p:attrNameLst>
                                          <p:attrName>ppt_x</p:attrName>
                                        </p:attrNameLst>
                                      </p:cBhvr>
                                      <p:tavLst>
                                        <p:tav tm="0">
                                          <p:val>
                                            <p:strVal val="#ppt_x"/>
                                          </p:val>
                                        </p:tav>
                                        <p:tav tm="100000">
                                          <p:val>
                                            <p:strVal val="#ppt_x"/>
                                          </p:val>
                                        </p:tav>
                                      </p:tavLst>
                                    </p:anim>
                                    <p:anim calcmode="lin" valueType="num">
                                      <p:cBhvr additive="base">
                                        <p:cTn id="9" dur="1000" fill="hold"/>
                                        <p:tgtEl>
                                          <p:spTgt spid="430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45057"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5. </a:t>
            </a:r>
            <a:r>
              <a:rPr sz="3200">
                <a:effectLst/>
              </a:rPr>
              <a:t>末期</a:t>
            </a:r>
            <a:endParaRPr sz="3200">
              <a:effectLst/>
            </a:endParaRPr>
          </a:p>
        </p:txBody>
      </p:sp>
      <p:sp>
        <p:nvSpPr>
          <p:cNvPr id="45058" name="内容占位符 2"/>
          <p:cNvSpPr/>
          <p:nvPr>
            <p:ph idx="4294967295"/>
          </p:nvPr>
        </p:nvSpPr>
        <p:spPr>
          <a:xfrm>
            <a:off x="677862" y="1092200"/>
            <a:ext cx="7788275" cy="1760538"/>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spcAft>
                <a:spcPts val="600"/>
              </a:spcAft>
            </a:pPr>
            <a:r>
              <a:rPr kumimoji="0">
                <a:effectLst/>
              </a:rPr>
              <a:t>动粒微管消失，极微管继续加长</a:t>
            </a:r>
            <a:endParaRPr kumimoji="0">
              <a:effectLst/>
            </a:endParaRPr>
          </a:p>
          <a:p>
            <a:pPr lvl="0">
              <a:spcAft>
                <a:spcPts val="600"/>
              </a:spcAft>
            </a:pPr>
            <a:r>
              <a:rPr kumimoji="0">
                <a:effectLst/>
              </a:rPr>
              <a:t>染色单体去凝集，</a:t>
            </a:r>
            <a:endParaRPr kumimoji="0">
              <a:effectLst/>
            </a:endParaRPr>
          </a:p>
          <a:p>
            <a:pPr lvl="0">
              <a:spcAft>
                <a:spcPts val="600"/>
              </a:spcAft>
            </a:pPr>
            <a:r>
              <a:rPr kumimoji="0">
                <a:effectLst/>
              </a:rPr>
              <a:t>核纤层与核膜重新组装</a:t>
            </a:r>
            <a:endParaRPr kumimoji="0">
              <a:effectLst/>
            </a:endParaRPr>
          </a:p>
        </p:txBody>
      </p:sp>
      <p:pic>
        <p:nvPicPr>
          <p:cNvPr id="45059" name="Picture 6" descr="99xctk-28a"/>
          <p:cNvPicPr/>
          <p:nvPr/>
        </p:nvPicPr>
        <p:blipFill>
          <a:blip r:embed="rId1">
            <a:lum bright="-18000" contrast="18000"/>
          </a:blip>
          <a:srcRect t="13625"/>
          <a:stretch>
            <a:fillRect/>
          </a:stretch>
        </p:blipFill>
        <p:spPr>
          <a:xfrm>
            <a:off x="901700" y="2925762"/>
            <a:ext cx="7340600" cy="3598862"/>
          </a:xfrm>
          <a:prstGeom prst="rect">
            <a:avLst/>
          </a:prstGeom>
          <a:noFill/>
          <a:ln w="9525">
            <a:noFill/>
            <a:miter lim="800000"/>
            <a:headEnd/>
            <a:tailEnd/>
          </a:ln>
          <a:effectLst/>
        </p:spPr>
      </p:pic>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46081"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6. </a:t>
            </a:r>
            <a:r>
              <a:rPr sz="3200">
                <a:effectLst/>
              </a:rPr>
              <a:t>胞质分裂</a:t>
            </a:r>
            <a:endParaRPr sz="3200">
              <a:effectLst/>
            </a:endParaRPr>
          </a:p>
        </p:txBody>
      </p:sp>
      <p:sp>
        <p:nvSpPr>
          <p:cNvPr id="46082" name="内容占位符 2"/>
          <p:cNvSpPr/>
          <p:nvPr>
            <p:ph idx="4294967295"/>
          </p:nvPr>
        </p:nvSpPr>
        <p:spPr>
          <a:xfrm>
            <a:off x="457200" y="949325"/>
            <a:ext cx="43307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600"/>
              </a:spcBef>
              <a:spcAft>
                <a:spcPts val="600"/>
              </a:spcAft>
            </a:pPr>
            <a:r>
              <a:rPr kumimoji="0">
                <a:effectLst/>
              </a:rPr>
              <a:t>分裂沟</a:t>
            </a:r>
            <a:endParaRPr kumimoji="0">
              <a:effectLst/>
            </a:endParaRPr>
          </a:p>
          <a:p>
            <a:pPr lvl="0">
              <a:lnSpc>
                <a:spcPct val="150000"/>
              </a:lnSpc>
              <a:spcBef>
                <a:spcPts val="600"/>
              </a:spcBef>
              <a:spcAft>
                <a:spcPts val="600"/>
              </a:spcAft>
            </a:pPr>
            <a:r>
              <a:rPr kumimoji="0">
                <a:effectLst/>
              </a:rPr>
              <a:t>中体</a:t>
            </a:r>
            <a:endParaRPr kumimoji="0">
              <a:effectLst/>
            </a:endParaRPr>
          </a:p>
          <a:p>
            <a:pPr lvl="0">
              <a:lnSpc>
                <a:spcPct val="150000"/>
              </a:lnSpc>
              <a:spcBef>
                <a:spcPts val="600"/>
              </a:spcBef>
              <a:spcAft>
                <a:spcPts val="600"/>
              </a:spcAft>
            </a:pPr>
            <a:r>
              <a:rPr kumimoji="0">
                <a:effectLst/>
              </a:rPr>
              <a:t>收缩环</a:t>
            </a:r>
            <a:endParaRPr kumimoji="0">
              <a:effectLst/>
            </a:endParaRPr>
          </a:p>
        </p:txBody>
      </p:sp>
      <p:pic>
        <p:nvPicPr>
          <p:cNvPr id="46083" name="Picture 6" descr="imagepage21"/>
          <p:cNvPicPr/>
          <p:nvPr/>
        </p:nvPicPr>
        <p:blipFill>
          <a:blip r:embed="rId1"/>
          <a:stretch>
            <a:fillRect/>
          </a:stretch>
        </p:blipFill>
        <p:spPr>
          <a:xfrm>
            <a:off x="5491162" y="1050925"/>
            <a:ext cx="3184525" cy="5400675"/>
          </a:xfrm>
          <a:prstGeom prst="rect">
            <a:avLst/>
          </a:prstGeom>
          <a:noFill/>
          <a:ln w="9525">
            <a:noFill/>
            <a:miter lim="800000"/>
            <a:headEnd/>
            <a:tailEnd/>
          </a:ln>
          <a:effectLst/>
        </p:spPr>
      </p:pic>
      <p:pic>
        <p:nvPicPr>
          <p:cNvPr id="46084" name="Picture 2" descr="figure 17-49a"/>
          <p:cNvPicPr/>
          <p:nvPr/>
        </p:nvPicPr>
        <p:blipFill>
          <a:blip r:embed="rId2"/>
          <a:stretch>
            <a:fillRect/>
          </a:stretch>
        </p:blipFill>
        <p:spPr>
          <a:xfrm>
            <a:off x="296862" y="3365500"/>
            <a:ext cx="4851400" cy="3059112"/>
          </a:xfrm>
          <a:prstGeom prst="rect">
            <a:avLst/>
          </a:prstGeom>
          <a:noFill/>
          <a:ln w="9525">
            <a:noFill/>
            <a:miter lim="800000"/>
            <a:headEnd/>
            <a:tailEnd/>
          </a:ln>
          <a:effectLst/>
        </p:spPr>
      </p:pic>
      <p:sp>
        <p:nvSpPr>
          <p:cNvPr id="46085" name="Text Box 3"/>
          <p:cNvSpPr/>
          <p:nvPr/>
        </p:nvSpPr>
        <p:spPr>
          <a:xfrm>
            <a:off x="0" y="6308725"/>
            <a:ext cx="9067800" cy="260350"/>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100">
                <a:effectLst/>
                <a:latin typeface="Arial" panose="020B0604020202020204" pitchFamily="34" charset="0"/>
              </a:rPr>
              <a:t>Figure 17-49a </a:t>
            </a:r>
            <a:r>
              <a:rPr kumimoji="0" sz="1100" i="1">
                <a:effectLst/>
                <a:latin typeface="Arial" panose="020B0604020202020204" pitchFamily="34" charset="0"/>
              </a:rPr>
              <a:t> Molecular Biology of the Cell</a:t>
            </a:r>
            <a:r>
              <a:rPr kumimoji="0" sz="1100">
                <a:effectLst/>
                <a:latin typeface="Arial" panose="020B0604020202020204" pitchFamily="34" charset="0"/>
              </a:rPr>
              <a:t> (© Garland Science 2008)</a:t>
            </a:r>
            <a:endParaRPr kumimoji="0" sz="1100">
              <a:effectLst/>
              <a:latin typeface="Arial" panose="020B0604020202020204" pitchFamily="34" charset="0"/>
            </a:endParaRPr>
          </a:p>
        </p:txBody>
      </p:sp>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47105"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rPr sz="2400">
                <a:effectLst/>
              </a:rPr>
              <a:t>中央纺锤体和星体微管作用于细胞皮层并诱导分裂沟形成</a:t>
            </a:r>
            <a:endParaRPr sz="2400">
              <a:effectLst/>
            </a:endParaRPr>
          </a:p>
        </p:txBody>
      </p:sp>
      <p:sp>
        <p:nvSpPr>
          <p:cNvPr id="47106"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spcAft>
                <a:spcPts val="600"/>
              </a:spcAft>
            </a:pPr>
            <a:r>
              <a:rPr kumimoji="0" sz="2400">
                <a:effectLst/>
              </a:rPr>
              <a:t>胞质分裂</a:t>
            </a:r>
            <a:r>
              <a:rPr kumimoji="0" sz="2400">
                <a:effectLst/>
              </a:rPr>
              <a:t>4 </a:t>
            </a:r>
            <a:r>
              <a:rPr kumimoji="0" sz="2400">
                <a:effectLst/>
              </a:rPr>
              <a:t>个步骤</a:t>
            </a:r>
            <a:endParaRPr kumimoji="0" sz="2400">
              <a:effectLst/>
            </a:endParaRPr>
          </a:p>
          <a:p>
            <a:pPr lvl="1">
              <a:spcAft>
                <a:spcPts val="600"/>
              </a:spcAft>
            </a:pPr>
            <a:r>
              <a:rPr kumimoji="0" sz="2000">
                <a:solidFill>
                  <a:srgbClr val="0033CC"/>
                </a:solidFill>
                <a:effectLst/>
              </a:rPr>
              <a:t>分裂沟位置的确立</a:t>
            </a:r>
            <a:endParaRPr kumimoji="0" sz="2000">
              <a:solidFill>
                <a:srgbClr val="0033CC"/>
              </a:solidFill>
              <a:effectLst/>
            </a:endParaRPr>
          </a:p>
          <a:p>
            <a:pPr lvl="1">
              <a:spcAft>
                <a:spcPts val="600"/>
              </a:spcAft>
            </a:pPr>
            <a:r>
              <a:rPr kumimoji="0" sz="2000">
                <a:solidFill>
                  <a:srgbClr val="0033CC"/>
                </a:solidFill>
                <a:effectLst/>
              </a:rPr>
              <a:t>肌动蛋白聚集和收缩环形成</a:t>
            </a:r>
            <a:endParaRPr kumimoji="0" sz="2000">
              <a:solidFill>
                <a:srgbClr val="0033CC"/>
              </a:solidFill>
              <a:effectLst/>
            </a:endParaRPr>
          </a:p>
          <a:p>
            <a:pPr lvl="1">
              <a:spcAft>
                <a:spcPts val="600"/>
              </a:spcAft>
            </a:pPr>
            <a:r>
              <a:rPr kumimoji="0" sz="2000">
                <a:solidFill>
                  <a:srgbClr val="0033CC"/>
                </a:solidFill>
                <a:effectLst/>
              </a:rPr>
              <a:t>收缩环收缩</a:t>
            </a:r>
            <a:endParaRPr kumimoji="0" sz="2000">
              <a:solidFill>
                <a:srgbClr val="0033CC"/>
              </a:solidFill>
              <a:effectLst/>
            </a:endParaRPr>
          </a:p>
          <a:p>
            <a:pPr lvl="1">
              <a:spcAft>
                <a:spcPts val="600"/>
              </a:spcAft>
            </a:pPr>
            <a:r>
              <a:rPr kumimoji="0" sz="2000">
                <a:solidFill>
                  <a:srgbClr val="0033CC"/>
                </a:solidFill>
                <a:effectLst/>
              </a:rPr>
              <a:t>收缩环处细胞融合并形成两个子细胞</a:t>
            </a:r>
            <a:endParaRPr kumimoji="0" sz="2000">
              <a:solidFill>
                <a:srgbClr val="0033CC"/>
              </a:solidFill>
              <a:effectLst/>
            </a:endParaRPr>
          </a:p>
          <a:p>
            <a:pPr lvl="0">
              <a:spcAft>
                <a:spcPts val="600"/>
              </a:spcAft>
            </a:pPr>
            <a:r>
              <a:rPr kumimoji="0" sz="2400">
                <a:effectLst/>
              </a:rPr>
              <a:t>中央纺锤体和星体微管共同决定了分裂沟形成的位置，星体微管参与了分裂沟的形成</a:t>
            </a:r>
            <a:endParaRPr kumimoji="0" sz="2400">
              <a:effectLst/>
            </a:endParaRPr>
          </a:p>
        </p:txBody>
      </p:sp>
      <p:pic>
        <p:nvPicPr>
          <p:cNvPr id="47107" name="Picture 5" descr="imagepage22"/>
          <p:cNvPicPr/>
          <p:nvPr/>
        </p:nvPicPr>
        <p:blipFill>
          <a:blip r:embed="rId1"/>
          <a:stretch>
            <a:fillRect/>
          </a:stretch>
        </p:blipFill>
        <p:spPr>
          <a:xfrm>
            <a:off x="55562" y="4365625"/>
            <a:ext cx="9032875" cy="1943100"/>
          </a:xfrm>
          <a:prstGeom prst="rect">
            <a:avLst/>
          </a:prstGeom>
          <a:noFill/>
          <a:ln w="9525">
            <a:noFill/>
            <a:miter lim="800000"/>
            <a:headEnd/>
            <a:tailEnd/>
          </a:ln>
          <a:effectLst/>
        </p:spPr>
      </p:pic>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48129"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t>二、减数分裂 </a:t>
            </a:r>
          </a:p>
        </p:txBody>
      </p:sp>
      <p:pic>
        <p:nvPicPr>
          <p:cNvPr id="48130" name="Picture 5" descr="imagepage23"/>
          <p:cNvPicPr/>
          <p:nvPr/>
        </p:nvPicPr>
        <p:blipFill>
          <a:blip r:embed="rId1"/>
          <a:stretch>
            <a:fillRect/>
          </a:stretch>
        </p:blipFill>
        <p:spPr>
          <a:xfrm>
            <a:off x="334962" y="1233488"/>
            <a:ext cx="8474075" cy="5219700"/>
          </a:xfrm>
          <a:prstGeom prst="rect">
            <a:avLst/>
          </a:prstGeom>
          <a:noFill/>
          <a:ln w="9525">
            <a:noFill/>
            <a:miter lim="800000"/>
            <a:headEnd/>
            <a:tailEnd/>
          </a:ln>
          <a:effectLst/>
        </p:spPr>
      </p:pic>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49153"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t>有丝分裂和减数分裂比较</a:t>
            </a:r>
          </a:p>
        </p:txBody>
      </p:sp>
      <p:pic>
        <p:nvPicPr>
          <p:cNvPr id="49154" name="Picture 5" descr="b13-1"/>
          <p:cNvPicPr/>
          <p:nvPr/>
        </p:nvPicPr>
        <p:blipFill>
          <a:blip r:embed="rId1"/>
          <a:stretch>
            <a:fillRect/>
          </a:stretch>
        </p:blipFill>
        <p:spPr>
          <a:xfrm>
            <a:off x="552450" y="635"/>
            <a:ext cx="7893050" cy="6857365"/>
          </a:xfrm>
          <a:prstGeom prst="rect">
            <a:avLst/>
          </a:prstGeom>
          <a:noFill/>
          <a:ln w="9525">
            <a:noFill/>
            <a:miter lim="800000"/>
            <a:headEnd/>
            <a:tailEnd/>
          </a:ln>
          <a:effectLst/>
        </p:spPr>
      </p:pic>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50177"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（一）减数分裂前间期</a:t>
            </a:r>
            <a:endParaRPr sz="3200">
              <a:effectLst/>
            </a:endParaRPr>
          </a:p>
        </p:txBody>
      </p:sp>
      <p:sp>
        <p:nvSpPr>
          <p:cNvPr id="50178"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spcBef>
                <a:spcPts val="600"/>
              </a:spcBef>
              <a:spcAft>
                <a:spcPts val="600"/>
              </a:spcAft>
            </a:pPr>
            <a:r>
              <a:rPr kumimoji="0">
                <a:effectLst/>
              </a:rPr>
              <a:t>细胞核大于其体细胞核；分</a:t>
            </a:r>
            <a:r>
              <a:rPr kumimoji="0">
                <a:effectLst/>
              </a:rPr>
              <a:t>G1</a:t>
            </a:r>
            <a:r>
              <a:rPr kumimoji="0">
                <a:effectLst/>
              </a:rPr>
              <a:t>期、</a:t>
            </a:r>
            <a:r>
              <a:rPr kumimoji="0">
                <a:effectLst/>
              </a:rPr>
              <a:t>S</a:t>
            </a:r>
            <a:r>
              <a:rPr kumimoji="0">
                <a:effectLst/>
              </a:rPr>
              <a:t>期和</a:t>
            </a:r>
            <a:r>
              <a:rPr kumimoji="0">
                <a:effectLst/>
              </a:rPr>
              <a:t>G2</a:t>
            </a:r>
            <a:r>
              <a:rPr kumimoji="0">
                <a:effectLst/>
              </a:rPr>
              <a:t>期</a:t>
            </a:r>
            <a:endParaRPr kumimoji="0">
              <a:effectLst/>
            </a:endParaRPr>
          </a:p>
          <a:p>
            <a:pPr lvl="0">
              <a:spcBef>
                <a:spcPts val="600"/>
              </a:spcBef>
              <a:spcAft>
                <a:spcPts val="600"/>
              </a:spcAft>
            </a:pPr>
            <a:r>
              <a:rPr kumimoji="0">
                <a:effectLst/>
              </a:rPr>
              <a:t>S </a:t>
            </a:r>
            <a:r>
              <a:rPr kumimoji="0">
                <a:effectLst/>
              </a:rPr>
              <a:t>期持续时间较长，但</a:t>
            </a:r>
            <a:r>
              <a:rPr kumimoji="0">
                <a:solidFill>
                  <a:srgbClr val="0033CC"/>
                </a:solidFill>
                <a:effectLst/>
              </a:rPr>
              <a:t>DNA</a:t>
            </a:r>
            <a:r>
              <a:rPr kumimoji="0">
                <a:solidFill>
                  <a:srgbClr val="0033CC"/>
                </a:solidFill>
                <a:effectLst/>
              </a:rPr>
              <a:t>未全部复制完成</a:t>
            </a:r>
            <a:endParaRPr kumimoji="0">
              <a:solidFill>
                <a:srgbClr val="0033CC"/>
              </a:solidFill>
              <a:effectLst/>
            </a:endParaRPr>
          </a:p>
          <a:p>
            <a:pPr lvl="0">
              <a:spcBef>
                <a:spcPts val="600"/>
              </a:spcBef>
              <a:spcAft>
                <a:spcPts val="600"/>
              </a:spcAft>
            </a:pPr>
            <a:r>
              <a:rPr kumimoji="0">
                <a:effectLst/>
              </a:rPr>
              <a:t>G2 </a:t>
            </a:r>
            <a:r>
              <a:rPr kumimoji="0">
                <a:effectLst/>
              </a:rPr>
              <a:t>期的长短变化较大</a:t>
            </a:r>
            <a:endParaRPr kumimoji="0">
              <a:effectLst/>
            </a:endParaRPr>
          </a:p>
        </p:txBody>
      </p:sp>
      <p:pic>
        <p:nvPicPr>
          <p:cNvPr id="50179" name="图片 1"/>
          <p:cNvPicPr/>
          <p:nvPr/>
        </p:nvPicPr>
        <p:blipFill>
          <a:blip r:embed="rId1"/>
          <a:srcRect l="10828" r="7755"/>
          <a:stretch>
            <a:fillRect/>
          </a:stretch>
        </p:blipFill>
        <p:spPr>
          <a:xfrm>
            <a:off x="1336675" y="3284538"/>
            <a:ext cx="6470650" cy="3060700"/>
          </a:xfrm>
          <a:prstGeom prst="rect">
            <a:avLst/>
          </a:prstGeom>
          <a:noFill/>
          <a:ln w="9525">
            <a:noFill/>
            <a:miter lim="800000"/>
            <a:headEnd/>
            <a:tailEnd/>
          </a:ln>
          <a:effectLst/>
        </p:spPr>
      </p:pic>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51201"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（二）减数分裂过程</a:t>
            </a:r>
            <a:endParaRPr sz="3200">
              <a:effectLst/>
            </a:endParaRPr>
          </a:p>
        </p:txBody>
      </p:sp>
      <p:sp>
        <p:nvSpPr>
          <p:cNvPr id="51202"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endParaRPr kumimoji="0">
              <a:effectLst/>
            </a:endParaRPr>
          </a:p>
        </p:txBody>
      </p:sp>
      <p:pic>
        <p:nvPicPr>
          <p:cNvPr id="51203" name="图片 2"/>
          <p:cNvPicPr/>
          <p:nvPr/>
        </p:nvPicPr>
        <p:blipFill>
          <a:blip r:embed="rId1"/>
          <a:stretch>
            <a:fillRect/>
          </a:stretch>
        </p:blipFill>
        <p:spPr>
          <a:xfrm>
            <a:off x="236538" y="995362"/>
            <a:ext cx="8670925" cy="5543550"/>
          </a:xfrm>
          <a:prstGeom prst="rect">
            <a:avLst/>
          </a:prstGeom>
          <a:noFill/>
          <a:ln w="9525">
            <a:noFill/>
            <a:miter lim="800000"/>
            <a:headEnd/>
            <a:tailEnd/>
          </a:ln>
          <a:effectLst/>
        </p:spPr>
      </p:pic>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12289"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t>一、细胞周期概述 </a:t>
            </a:r>
          </a:p>
        </p:txBody>
      </p:sp>
      <p:sp>
        <p:nvSpPr>
          <p:cNvPr id="12290" name="内容占位符 2"/>
          <p:cNvSpPr/>
          <p:nvPr>
            <p:ph idx="4294967295"/>
          </p:nvPr>
        </p:nvSpPr>
        <p:spPr>
          <a:xfrm>
            <a:off x="250825" y="1092200"/>
            <a:ext cx="3827462"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ts val="3200"/>
              </a:lnSpc>
              <a:spcAft>
                <a:spcPts val="600"/>
              </a:spcAft>
            </a:pPr>
            <a:r>
              <a:rPr kumimoji="0">
                <a:effectLst/>
              </a:rPr>
              <a:t>标准的细胞周期</a:t>
            </a:r>
            <a:endParaRPr kumimoji="0">
              <a:effectLst/>
            </a:endParaRPr>
          </a:p>
          <a:p>
            <a:pPr lvl="1">
              <a:lnSpc>
                <a:spcPts val="3200"/>
              </a:lnSpc>
              <a:spcAft>
                <a:spcPts val="600"/>
              </a:spcAft>
            </a:pPr>
            <a:r>
              <a:rPr kumimoji="0">
                <a:solidFill>
                  <a:srgbClr val="0033CC"/>
                </a:solidFill>
                <a:effectLst/>
              </a:rPr>
              <a:t>G1 </a:t>
            </a:r>
            <a:r>
              <a:rPr kumimoji="0">
                <a:solidFill>
                  <a:srgbClr val="0033CC"/>
                </a:solidFill>
                <a:effectLst/>
              </a:rPr>
              <a:t>期、</a:t>
            </a:r>
            <a:r>
              <a:rPr kumimoji="0">
                <a:solidFill>
                  <a:srgbClr val="0033CC"/>
                </a:solidFill>
                <a:effectLst/>
              </a:rPr>
              <a:t>S </a:t>
            </a:r>
            <a:r>
              <a:rPr kumimoji="0">
                <a:solidFill>
                  <a:srgbClr val="0033CC"/>
                </a:solidFill>
                <a:effectLst/>
              </a:rPr>
              <a:t>期、</a:t>
            </a:r>
            <a:r>
              <a:rPr kumimoji="0">
                <a:solidFill>
                  <a:srgbClr val="0033CC"/>
                </a:solidFill>
                <a:effectLst/>
              </a:rPr>
              <a:t>G2 </a:t>
            </a:r>
            <a:r>
              <a:rPr kumimoji="0">
                <a:solidFill>
                  <a:srgbClr val="0033CC"/>
                </a:solidFill>
                <a:effectLst/>
              </a:rPr>
              <a:t>期和</a:t>
            </a:r>
            <a:r>
              <a:rPr kumimoji="0">
                <a:solidFill>
                  <a:srgbClr val="0033CC"/>
                </a:solidFill>
                <a:effectLst/>
              </a:rPr>
              <a:t>M </a:t>
            </a:r>
            <a:r>
              <a:rPr kumimoji="0">
                <a:solidFill>
                  <a:srgbClr val="0033CC"/>
                </a:solidFill>
                <a:effectLst/>
              </a:rPr>
              <a:t>期</a:t>
            </a:r>
            <a:endParaRPr kumimoji="0">
              <a:solidFill>
                <a:srgbClr val="0033CC"/>
              </a:solidFill>
              <a:effectLst/>
            </a:endParaRPr>
          </a:p>
          <a:p>
            <a:pPr lvl="0">
              <a:lnSpc>
                <a:spcPts val="3200"/>
              </a:lnSpc>
              <a:spcAft>
                <a:spcPts val="600"/>
              </a:spcAft>
            </a:pPr>
            <a:r>
              <a:rPr kumimoji="0">
                <a:effectLst/>
              </a:rPr>
              <a:t>细胞周期中</a:t>
            </a:r>
            <a:r>
              <a:rPr kumimoji="0">
                <a:effectLst/>
              </a:rPr>
              <a:t>3 </a:t>
            </a:r>
            <a:r>
              <a:rPr kumimoji="0">
                <a:effectLst/>
              </a:rPr>
              <a:t>个根本问题</a:t>
            </a:r>
            <a:endParaRPr kumimoji="0">
              <a:effectLst/>
            </a:endParaRPr>
          </a:p>
          <a:p>
            <a:pPr lvl="1">
              <a:lnSpc>
                <a:spcPts val="3200"/>
              </a:lnSpc>
              <a:spcAft>
                <a:spcPts val="600"/>
              </a:spcAft>
            </a:pPr>
            <a:r>
              <a:rPr kumimoji="0">
                <a:solidFill>
                  <a:srgbClr val="0033CC"/>
                </a:solidFill>
                <a:effectLst/>
              </a:rPr>
              <a:t>分裂前 </a:t>
            </a:r>
            <a:r>
              <a:rPr kumimoji="0">
                <a:solidFill>
                  <a:srgbClr val="0033CC"/>
                </a:solidFill>
                <a:effectLst/>
              </a:rPr>
              <a:t>DNA </a:t>
            </a:r>
            <a:r>
              <a:rPr kumimoji="0">
                <a:solidFill>
                  <a:srgbClr val="0033CC"/>
                </a:solidFill>
                <a:effectLst/>
              </a:rPr>
              <a:t>精确的复制</a:t>
            </a:r>
            <a:endParaRPr kumimoji="0">
              <a:solidFill>
                <a:srgbClr val="0033CC"/>
              </a:solidFill>
              <a:effectLst/>
            </a:endParaRPr>
          </a:p>
          <a:p>
            <a:pPr lvl="1">
              <a:lnSpc>
                <a:spcPts val="3200"/>
              </a:lnSpc>
              <a:spcAft>
                <a:spcPts val="600"/>
              </a:spcAft>
            </a:pPr>
            <a:r>
              <a:rPr kumimoji="0">
                <a:solidFill>
                  <a:srgbClr val="0033CC"/>
                </a:solidFill>
                <a:effectLst/>
              </a:rPr>
              <a:t>完整复制</a:t>
            </a:r>
            <a:r>
              <a:rPr kumimoji="0">
                <a:solidFill>
                  <a:srgbClr val="0033CC"/>
                </a:solidFill>
                <a:effectLst/>
              </a:rPr>
              <a:t>DNA </a:t>
            </a:r>
            <a:r>
              <a:rPr kumimoji="0">
                <a:solidFill>
                  <a:srgbClr val="0033CC"/>
                </a:solidFill>
                <a:effectLst/>
              </a:rPr>
              <a:t>如何准确分配到两个子细胞</a:t>
            </a:r>
            <a:endParaRPr kumimoji="0">
              <a:solidFill>
                <a:srgbClr val="0033CC"/>
              </a:solidFill>
              <a:effectLst/>
            </a:endParaRPr>
          </a:p>
          <a:p>
            <a:pPr lvl="1">
              <a:lnSpc>
                <a:spcPts val="3200"/>
              </a:lnSpc>
              <a:spcAft>
                <a:spcPts val="600"/>
              </a:spcAft>
            </a:pPr>
            <a:r>
              <a:rPr kumimoji="0">
                <a:solidFill>
                  <a:srgbClr val="0033CC"/>
                </a:solidFill>
                <a:effectLst/>
              </a:rPr>
              <a:t>物质准备与细胞分裂是如何调控的</a:t>
            </a:r>
            <a:endParaRPr kumimoji="0">
              <a:solidFill>
                <a:srgbClr val="0033CC"/>
              </a:solidFill>
              <a:effectLst/>
            </a:endParaRPr>
          </a:p>
          <a:p>
            <a:pPr lvl="0">
              <a:lnSpc>
                <a:spcPts val="3200"/>
              </a:lnSpc>
              <a:spcAft>
                <a:spcPts val="600"/>
              </a:spcAft>
            </a:pPr>
            <a:endParaRPr kumimoji="0">
              <a:effectLst/>
            </a:endParaRPr>
          </a:p>
        </p:txBody>
      </p:sp>
      <p:pic>
        <p:nvPicPr>
          <p:cNvPr id="12291" name="Picture 5" descr="imagepage1"/>
          <p:cNvPicPr/>
          <p:nvPr/>
        </p:nvPicPr>
        <p:blipFill>
          <a:blip r:embed="rId1"/>
          <a:stretch>
            <a:fillRect/>
          </a:stretch>
        </p:blipFill>
        <p:spPr>
          <a:xfrm>
            <a:off x="4067175" y="1628775"/>
            <a:ext cx="4921250" cy="4319588"/>
          </a:xfrm>
          <a:prstGeom prst="rect">
            <a:avLst/>
          </a:prstGeom>
          <a:noFill/>
          <a:ln w="9525">
            <a:noFill/>
            <a:miter lim="800000"/>
            <a:headEnd/>
            <a:tailEnd/>
          </a:ln>
          <a:effectLst/>
        </p:spPr>
      </p:pic>
    </p:spTree>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53249"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t>你知道吗？</a:t>
            </a:r>
            <a:r>
              <a:t>Why</a:t>
            </a:r>
            <a:r>
              <a:t>？</a:t>
            </a:r>
          </a:p>
        </p:txBody>
      </p:sp>
      <p:sp>
        <p:nvSpPr>
          <p:cNvPr id="53250"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r>
              <a:rPr kumimoji="0">
                <a:effectLst/>
              </a:rPr>
              <a:t>女性卵巢中</a:t>
            </a:r>
            <a:r>
              <a:rPr kumimoji="0">
                <a:solidFill>
                  <a:srgbClr val="0033CC"/>
                </a:solidFill>
                <a:effectLst/>
              </a:rPr>
              <a:t>卵母细胞约从胚胎期第五个月开始进入前期</a:t>
            </a:r>
            <a:r>
              <a:rPr kumimoji="0">
                <a:solidFill>
                  <a:srgbClr val="0033CC"/>
                </a:solidFill>
                <a:effectLst/>
              </a:rPr>
              <a:t>I</a:t>
            </a:r>
            <a:r>
              <a:rPr kumimoji="0">
                <a:solidFill>
                  <a:srgbClr val="0033CC"/>
                </a:solidFill>
                <a:effectLst/>
              </a:rPr>
              <a:t>的双线期</a:t>
            </a:r>
            <a:r>
              <a:rPr kumimoji="0">
                <a:effectLst/>
              </a:rPr>
              <a:t>，可保持几十年   </a:t>
            </a:r>
            <a:endParaRPr kumimoji="0">
              <a:effectLst/>
            </a:endParaRPr>
          </a:p>
          <a:p>
            <a:pPr lvl="0"/>
            <a:r>
              <a:rPr kumimoji="0">
                <a:effectLst/>
              </a:rPr>
              <a:t>脊椎动物排出的</a:t>
            </a:r>
            <a:r>
              <a:rPr kumimoji="0">
                <a:solidFill>
                  <a:srgbClr val="0033CC"/>
                </a:solidFill>
                <a:effectLst/>
              </a:rPr>
              <a:t>卵减数分裂进程停滞在中期</a:t>
            </a:r>
            <a:r>
              <a:rPr kumimoji="0">
                <a:solidFill>
                  <a:srgbClr val="0033CC"/>
                </a:solidFill>
                <a:effectLst/>
              </a:rPr>
              <a:t>II</a:t>
            </a:r>
            <a:endParaRPr kumimoji="0">
              <a:solidFill>
                <a:srgbClr val="0033CC"/>
              </a:solidFill>
              <a:effectLst/>
            </a:endParaRPr>
          </a:p>
        </p:txBody>
      </p:sp>
      <p:pic>
        <p:nvPicPr>
          <p:cNvPr id="53251" name="Picture 6" descr="14-32A"/>
          <p:cNvPicPr/>
          <p:nvPr/>
        </p:nvPicPr>
        <p:blipFill>
          <a:blip r:embed="rId1"/>
          <a:stretch>
            <a:fillRect/>
          </a:stretch>
        </p:blipFill>
        <p:spPr>
          <a:xfrm>
            <a:off x="660400" y="2565400"/>
            <a:ext cx="7548562" cy="3959225"/>
          </a:xfrm>
          <a:prstGeom prst="rect">
            <a:avLst/>
          </a:prstGeom>
          <a:noFill/>
          <a:ln w="9525">
            <a:noFill/>
            <a:miter lim="800000"/>
            <a:headEnd/>
            <a:tailEnd/>
          </a:ln>
          <a:effectLst/>
        </p:spPr>
      </p:pic>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55297"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2800">
                <a:effectLst/>
              </a:rPr>
              <a:t>1. </a:t>
            </a:r>
            <a:r>
              <a:rPr sz="2800">
                <a:effectLst/>
              </a:rPr>
              <a:t>减数分裂 </a:t>
            </a:r>
            <a:r>
              <a:rPr sz="2800">
                <a:effectLst/>
              </a:rPr>
              <a:t>I </a:t>
            </a:r>
            <a:endParaRPr sz="2800">
              <a:effectLst/>
            </a:endParaRPr>
          </a:p>
        </p:txBody>
      </p:sp>
      <p:pic>
        <p:nvPicPr>
          <p:cNvPr id="55298" name="图片 3"/>
          <p:cNvPicPr/>
          <p:nvPr/>
        </p:nvPicPr>
        <p:blipFill>
          <a:blip r:embed="rId1"/>
          <a:srcRect l="5084" t="16835" r="6648" b="6928"/>
          <a:stretch>
            <a:fillRect/>
          </a:stretch>
        </p:blipFill>
        <p:spPr>
          <a:xfrm>
            <a:off x="850900" y="1225550"/>
            <a:ext cx="7442200" cy="5219700"/>
          </a:xfrm>
          <a:prstGeom prst="rect">
            <a:avLst/>
          </a:prstGeom>
          <a:noFill/>
          <a:ln w="9525">
            <a:noFill/>
            <a:miter lim="800000"/>
            <a:headEnd/>
            <a:tailEnd/>
          </a:ln>
          <a:effectLst/>
        </p:spPr>
      </p:pic>
      <p:sp>
        <p:nvSpPr>
          <p:cNvPr id="55299" name="矩形 4"/>
          <p:cNvSpPr/>
          <p:nvPr/>
        </p:nvSpPr>
        <p:spPr>
          <a:xfrm>
            <a:off x="4140200" y="6092825"/>
            <a:ext cx="4572000" cy="400050"/>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000">
                <a:effectLst/>
                <a:latin typeface="Arial" panose="020B0604020202020204" pitchFamily="34" charset="0"/>
                <a:ea typeface="Arial" panose="020B0604020202020204" pitchFamily="34" charset="0"/>
              </a:rPr>
              <a:t>http://www.learnerator.com/ap-biology/study-center/summaries/meiosis-&amp;-gametogenesis/meiosis</a:t>
            </a:r>
            <a:endParaRPr kumimoji="0" sz="1000">
              <a:effectLst/>
              <a:latin typeface="Arial" panose="020B0604020202020204" pitchFamily="34" charset="0"/>
              <a:ea typeface="Arial" panose="020B0604020202020204" pitchFamily="34" charset="0"/>
            </a:endParaRPr>
          </a:p>
        </p:txBody>
      </p:sp>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56321" name="标题 1"/>
          <p:cNvSpPr/>
          <p:nvPr>
            <p:ph type="title" idx="4294967295"/>
          </p:nvPr>
        </p:nvSpPr>
        <p:spPr>
          <a:xfrm>
            <a:off x="228600" y="142875"/>
            <a:ext cx="86868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2800">
                <a:effectLst/>
              </a:rPr>
              <a:t>1. </a:t>
            </a:r>
            <a:r>
              <a:rPr sz="2800">
                <a:effectLst/>
              </a:rPr>
              <a:t>减数分裂 </a:t>
            </a:r>
            <a:r>
              <a:rPr sz="2800">
                <a:effectLst/>
              </a:rPr>
              <a:t>I —— </a:t>
            </a:r>
            <a:r>
              <a:rPr sz="2800">
                <a:effectLst/>
              </a:rPr>
              <a:t>前期 </a:t>
            </a:r>
            <a:r>
              <a:rPr sz="2800">
                <a:effectLst/>
              </a:rPr>
              <a:t>I</a:t>
            </a:r>
            <a:r>
              <a:rPr sz="2400">
                <a:solidFill>
                  <a:srgbClr val="FFFF00"/>
                </a:solidFill>
                <a:effectLst/>
              </a:rPr>
              <a:t>（同源染色体配对和基因重组）</a:t>
            </a:r>
            <a:endParaRPr sz="2400">
              <a:solidFill>
                <a:srgbClr val="FFFF00"/>
              </a:solidFill>
              <a:effectLst/>
            </a:endParaRPr>
          </a:p>
        </p:txBody>
      </p:sp>
      <p:sp>
        <p:nvSpPr>
          <p:cNvPr id="56322"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spcBef>
                <a:spcPts val="600"/>
              </a:spcBef>
              <a:spcAft>
                <a:spcPts val="600"/>
              </a:spcAft>
            </a:pPr>
            <a:r>
              <a:rPr kumimoji="0">
                <a:solidFill>
                  <a:srgbClr val="0033CC"/>
                </a:solidFill>
                <a:effectLst/>
              </a:rPr>
              <a:t>细线期：</a:t>
            </a:r>
            <a:r>
              <a:rPr kumimoji="0" sz="2400">
                <a:effectLst/>
              </a:rPr>
              <a:t>染色质凝缩；染色粒；接触斑</a:t>
            </a:r>
            <a:endParaRPr kumimoji="0" sz="2400">
              <a:effectLst/>
            </a:endParaRPr>
          </a:p>
          <a:p>
            <a:pPr lvl="0">
              <a:spcBef>
                <a:spcPts val="600"/>
              </a:spcBef>
              <a:spcAft>
                <a:spcPts val="600"/>
              </a:spcAft>
            </a:pPr>
            <a:r>
              <a:rPr kumimoji="0">
                <a:solidFill>
                  <a:srgbClr val="0033CC"/>
                </a:solidFill>
                <a:effectLst/>
              </a:rPr>
              <a:t>偶线期：</a:t>
            </a:r>
            <a:r>
              <a:rPr kumimoji="0" sz="2400">
                <a:effectLst/>
              </a:rPr>
              <a:t>配对；联会复合体；偶线期</a:t>
            </a:r>
            <a:r>
              <a:rPr kumimoji="0" sz="2400">
                <a:effectLst/>
              </a:rPr>
              <a:t>DNA</a:t>
            </a:r>
            <a:endParaRPr kumimoji="0" sz="2400">
              <a:effectLst/>
            </a:endParaRPr>
          </a:p>
          <a:p>
            <a:pPr lvl="0">
              <a:spcBef>
                <a:spcPts val="600"/>
              </a:spcBef>
              <a:spcAft>
                <a:spcPts val="600"/>
              </a:spcAft>
            </a:pPr>
            <a:r>
              <a:rPr kumimoji="0">
                <a:solidFill>
                  <a:srgbClr val="0033CC"/>
                </a:solidFill>
                <a:effectLst/>
              </a:rPr>
              <a:t>粗线期：</a:t>
            </a:r>
            <a:r>
              <a:rPr kumimoji="0" sz="2400">
                <a:effectLst/>
              </a:rPr>
              <a:t>重组节；</a:t>
            </a:r>
            <a:r>
              <a:rPr kumimoji="0" sz="2400">
                <a:effectLst/>
              </a:rPr>
              <a:t>P-DNA</a:t>
            </a:r>
            <a:r>
              <a:rPr kumimoji="0" sz="2400">
                <a:effectLst/>
              </a:rPr>
              <a:t>；专用组蛋白合成；</a:t>
            </a:r>
            <a:r>
              <a:rPr kumimoji="0" sz="2400">
                <a:effectLst/>
              </a:rPr>
              <a:t>rDNA</a:t>
            </a:r>
            <a:r>
              <a:rPr kumimoji="0" sz="2400">
                <a:effectLst/>
              </a:rPr>
              <a:t>扩增</a:t>
            </a:r>
            <a:endParaRPr kumimoji="0" sz="2400">
              <a:effectLst/>
            </a:endParaRPr>
          </a:p>
          <a:p>
            <a:pPr lvl="0">
              <a:spcBef>
                <a:spcPts val="600"/>
              </a:spcBef>
              <a:spcAft>
                <a:spcPts val="600"/>
              </a:spcAft>
            </a:pPr>
            <a:r>
              <a:rPr kumimoji="0">
                <a:solidFill>
                  <a:srgbClr val="0033CC"/>
                </a:solidFill>
                <a:effectLst/>
              </a:rPr>
              <a:t>双线期：</a:t>
            </a:r>
            <a:r>
              <a:rPr kumimoji="0" sz="2400">
                <a:effectLst/>
              </a:rPr>
              <a:t>同源染色体分离；交叉；</a:t>
            </a:r>
            <a:r>
              <a:rPr kumimoji="0" sz="2400">
                <a:effectLst/>
              </a:rPr>
              <a:t>RNA</a:t>
            </a:r>
            <a:r>
              <a:rPr kumimoji="0" sz="2400">
                <a:effectLst/>
              </a:rPr>
              <a:t>转录活跃</a:t>
            </a:r>
            <a:endParaRPr kumimoji="0" sz="2400">
              <a:effectLst/>
            </a:endParaRPr>
          </a:p>
          <a:p>
            <a:pPr lvl="0">
              <a:spcBef>
                <a:spcPts val="600"/>
              </a:spcBef>
              <a:spcAft>
                <a:spcPts val="600"/>
              </a:spcAft>
            </a:pPr>
            <a:r>
              <a:rPr kumimoji="0">
                <a:solidFill>
                  <a:srgbClr val="0033CC"/>
                </a:solidFill>
                <a:effectLst/>
              </a:rPr>
              <a:t>终变期：</a:t>
            </a:r>
            <a:r>
              <a:rPr kumimoji="0" sz="2400">
                <a:effectLst/>
              </a:rPr>
              <a:t>交叉端化</a:t>
            </a:r>
            <a:endParaRPr kumimoji="0" sz="2400">
              <a:effectLst/>
            </a:endParaRPr>
          </a:p>
        </p:txBody>
      </p:sp>
      <p:pic>
        <p:nvPicPr>
          <p:cNvPr id="56323" name="Picture 5" descr="imagepage25"/>
          <p:cNvPicPr/>
          <p:nvPr/>
        </p:nvPicPr>
        <p:blipFill>
          <a:blip r:embed="rId1"/>
          <a:stretch>
            <a:fillRect/>
          </a:stretch>
        </p:blipFill>
        <p:spPr>
          <a:xfrm>
            <a:off x="327025" y="4437062"/>
            <a:ext cx="8489950" cy="1800225"/>
          </a:xfrm>
          <a:prstGeom prst="rect">
            <a:avLst/>
          </a:prstGeom>
          <a:noFill/>
          <a:ln w="9525">
            <a:noFill/>
            <a:miter lim="800000"/>
            <a:headEnd/>
            <a:tailEnd/>
          </a:ln>
          <a:effectLst/>
        </p:spPr>
      </p:pic>
    </p:spTree>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57345"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2800">
                <a:effectLst/>
              </a:rPr>
              <a:t>1. </a:t>
            </a:r>
            <a:r>
              <a:rPr sz="2800">
                <a:effectLst/>
              </a:rPr>
              <a:t>减数分裂 </a:t>
            </a:r>
            <a:r>
              <a:rPr sz="2800">
                <a:effectLst/>
              </a:rPr>
              <a:t>I —— </a:t>
            </a:r>
            <a:r>
              <a:rPr sz="2800">
                <a:effectLst/>
              </a:rPr>
              <a:t>前期 </a:t>
            </a:r>
            <a:r>
              <a:rPr sz="2800">
                <a:effectLst/>
              </a:rPr>
              <a:t>I</a:t>
            </a:r>
            <a:endParaRPr sz="2800">
              <a:effectLst/>
            </a:endParaRPr>
          </a:p>
        </p:txBody>
      </p:sp>
      <p:pic>
        <p:nvPicPr>
          <p:cNvPr id="57346" name="Picture 6" descr="14"/>
          <p:cNvPicPr/>
          <p:nvPr/>
        </p:nvPicPr>
        <p:blipFill>
          <a:blip r:embed="rId1"/>
          <a:stretch>
            <a:fillRect/>
          </a:stretch>
        </p:blipFill>
        <p:spPr>
          <a:xfrm>
            <a:off x="77788" y="1125538"/>
            <a:ext cx="8988425" cy="5399088"/>
          </a:xfrm>
          <a:prstGeom prst="rect">
            <a:avLst/>
          </a:prstGeom>
          <a:noFill/>
          <a:ln w="9525">
            <a:noFill/>
            <a:miter lim="800000"/>
            <a:headEnd/>
            <a:tailEnd/>
          </a:ln>
          <a:effectLst/>
        </p:spPr>
      </p:pic>
      <p:pic>
        <p:nvPicPr>
          <p:cNvPr id="57347" name="内容占位符 3"/>
          <p:cNvPicPr/>
          <p:nvPr/>
        </p:nvPicPr>
        <p:blipFill>
          <a:blip r:embed="rId2"/>
          <a:stretch>
            <a:fillRect/>
          </a:stretch>
        </p:blipFill>
        <p:spPr>
          <a:xfrm>
            <a:off x="7524750" y="80962"/>
            <a:ext cx="908050" cy="900112"/>
          </a:xfrm>
          <a:prstGeom prst="rect">
            <a:avLst/>
          </a:prstGeom>
          <a:noFill/>
          <a:ln w="9525">
            <a:noFill/>
            <a:miter lim="800000"/>
            <a:headEnd/>
            <a:tailEnd/>
          </a:ln>
          <a:effectLst/>
        </p:spPr>
      </p:pic>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58369"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rPr sz="3200">
                <a:effectLst/>
              </a:rPr>
              <a:t>联会复合体（</a:t>
            </a:r>
            <a:r>
              <a:rPr sz="3200">
                <a:effectLst/>
              </a:rPr>
              <a:t>synaptonemal complex</a:t>
            </a:r>
            <a:r>
              <a:rPr sz="3200">
                <a:effectLst/>
              </a:rPr>
              <a:t>）</a:t>
            </a:r>
            <a:endParaRPr sz="3200">
              <a:effectLst/>
            </a:endParaRPr>
          </a:p>
        </p:txBody>
      </p:sp>
      <p:sp>
        <p:nvSpPr>
          <p:cNvPr id="58370"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r>
              <a:rPr kumimoji="0">
                <a:effectLst/>
              </a:rPr>
              <a:t>联会复合体与同源染色体联会和基因重组有关</a:t>
            </a:r>
            <a:endParaRPr kumimoji="0">
              <a:effectLst/>
            </a:endParaRPr>
          </a:p>
        </p:txBody>
      </p:sp>
      <p:pic>
        <p:nvPicPr>
          <p:cNvPr id="58371" name="Picture 4" descr="imagepage26"/>
          <p:cNvPicPr/>
          <p:nvPr/>
        </p:nvPicPr>
        <p:blipFill>
          <a:blip r:embed="rId1"/>
          <a:stretch>
            <a:fillRect/>
          </a:stretch>
        </p:blipFill>
        <p:spPr>
          <a:xfrm>
            <a:off x="392112" y="1916112"/>
            <a:ext cx="8359775" cy="4319588"/>
          </a:xfrm>
          <a:prstGeom prst="rect">
            <a:avLst/>
          </a:prstGeom>
          <a:noFill/>
          <a:ln w="9525">
            <a:noFill/>
            <a:miter lim="800000"/>
            <a:headEnd/>
            <a:tailEnd/>
          </a:ln>
          <a:effectLst/>
        </p:spPr>
      </p:pic>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59393"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rPr sz="3200">
                <a:effectLst/>
              </a:rPr>
              <a:t>双线期二价染色体</a:t>
            </a:r>
            <a:endParaRPr sz="3200">
              <a:effectLst/>
            </a:endParaRPr>
          </a:p>
        </p:txBody>
      </p:sp>
      <p:sp>
        <p:nvSpPr>
          <p:cNvPr id="59394" name="内容占位符 2"/>
          <p:cNvSpPr/>
          <p:nvPr>
            <p:ph idx="4294967295"/>
          </p:nvPr>
        </p:nvSpPr>
        <p:spPr>
          <a:xfrm>
            <a:off x="457200" y="1092200"/>
            <a:ext cx="82296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pPr>
            <a:r>
              <a:rPr kumimoji="0">
                <a:effectLst/>
              </a:rPr>
              <a:t>可见</a:t>
            </a:r>
            <a:r>
              <a:rPr kumimoji="0">
                <a:effectLst/>
              </a:rPr>
              <a:t>4 </a:t>
            </a:r>
            <a:r>
              <a:rPr kumimoji="0">
                <a:effectLst/>
              </a:rPr>
              <a:t>条染色单体，两个交叉，两个同源染色体各自的两个姐妹 着丝粒并排存在</a:t>
            </a:r>
            <a:endParaRPr kumimoji="0">
              <a:effectLst/>
            </a:endParaRPr>
          </a:p>
        </p:txBody>
      </p:sp>
      <p:pic>
        <p:nvPicPr>
          <p:cNvPr id="59395" name="Picture 5" descr="imagepage27"/>
          <p:cNvPicPr/>
          <p:nvPr/>
        </p:nvPicPr>
        <p:blipFill>
          <a:blip r:embed="rId1"/>
          <a:stretch>
            <a:fillRect/>
          </a:stretch>
        </p:blipFill>
        <p:spPr>
          <a:xfrm>
            <a:off x="611188" y="3644900"/>
            <a:ext cx="8280400" cy="2219325"/>
          </a:xfrm>
          <a:prstGeom prst="rect">
            <a:avLst/>
          </a:prstGeom>
          <a:noFill/>
          <a:ln w="9525">
            <a:noFill/>
            <a:miter lim="800000"/>
            <a:headEnd/>
            <a:tailEnd/>
          </a:ln>
          <a:effectLst/>
        </p:spPr>
      </p:pic>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60417"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2800">
                <a:effectLst/>
              </a:rPr>
              <a:t>1. </a:t>
            </a:r>
            <a:r>
              <a:rPr sz="2800">
                <a:effectLst/>
              </a:rPr>
              <a:t>减数分裂 </a:t>
            </a:r>
            <a:r>
              <a:rPr sz="2800">
                <a:effectLst/>
              </a:rPr>
              <a:t>I —— </a:t>
            </a:r>
            <a:r>
              <a:rPr sz="2800">
                <a:effectLst/>
              </a:rPr>
              <a:t>中期 </a:t>
            </a:r>
            <a:r>
              <a:rPr sz="2800">
                <a:effectLst/>
              </a:rPr>
              <a:t>I</a:t>
            </a:r>
            <a:endParaRPr sz="2800">
              <a:effectLst/>
            </a:endParaRPr>
          </a:p>
        </p:txBody>
      </p:sp>
      <p:sp>
        <p:nvSpPr>
          <p:cNvPr id="60418" name="内容占位符 2"/>
          <p:cNvSpPr/>
          <p:nvPr>
            <p:ph idx="4294967295"/>
          </p:nvPr>
        </p:nvSpPr>
        <p:spPr>
          <a:xfrm>
            <a:off x="457200" y="1092200"/>
            <a:ext cx="2601912"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1200"/>
              </a:spcBef>
              <a:spcAft>
                <a:spcPts val="1200"/>
              </a:spcAft>
            </a:pPr>
            <a:r>
              <a:rPr kumimoji="0">
                <a:effectLst/>
              </a:rPr>
              <a:t>核膜破裂</a:t>
            </a:r>
            <a:endParaRPr kumimoji="0">
              <a:effectLst/>
            </a:endParaRPr>
          </a:p>
          <a:p>
            <a:pPr lvl="0">
              <a:lnSpc>
                <a:spcPct val="150000"/>
              </a:lnSpc>
              <a:spcBef>
                <a:spcPts val="1200"/>
              </a:spcBef>
              <a:spcAft>
                <a:spcPts val="1200"/>
              </a:spcAft>
            </a:pPr>
            <a:r>
              <a:rPr kumimoji="0">
                <a:effectLst/>
              </a:rPr>
              <a:t>纺锤体微管捕获四分体</a:t>
            </a:r>
            <a:endParaRPr kumimoji="0">
              <a:effectLst/>
            </a:endParaRPr>
          </a:p>
          <a:p>
            <a:pPr lvl="0">
              <a:lnSpc>
                <a:spcPct val="150000"/>
              </a:lnSpc>
              <a:spcBef>
                <a:spcPts val="1200"/>
              </a:spcBef>
              <a:spcAft>
                <a:spcPts val="1200"/>
              </a:spcAft>
            </a:pPr>
            <a:r>
              <a:rPr kumimoji="0">
                <a:effectLst/>
              </a:rPr>
              <a:t>四分体排列到赤道面上</a:t>
            </a:r>
            <a:endParaRPr kumimoji="0">
              <a:effectLst/>
            </a:endParaRPr>
          </a:p>
        </p:txBody>
      </p:sp>
      <p:pic>
        <p:nvPicPr>
          <p:cNvPr id="60419" name="Picture 5" descr="imagepage28"/>
          <p:cNvPicPr/>
          <p:nvPr/>
        </p:nvPicPr>
        <p:blipFill>
          <a:blip r:embed="rId1"/>
          <a:stretch>
            <a:fillRect/>
          </a:stretch>
        </p:blipFill>
        <p:spPr>
          <a:xfrm>
            <a:off x="3563938" y="1223962"/>
            <a:ext cx="5434012" cy="5038725"/>
          </a:xfrm>
          <a:prstGeom prst="rect">
            <a:avLst/>
          </a:prstGeom>
          <a:noFill/>
          <a:ln w="9525">
            <a:noFill/>
            <a:miter lim="800000"/>
            <a:headEnd/>
            <a:tailEnd/>
          </a:ln>
          <a:effectLst/>
        </p:spPr>
      </p:pic>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61441" name="标题 3"/>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rPr sz="2400">
                <a:effectLst/>
              </a:rPr>
              <a:t>Kinetochore and centromere behavior in meiosis</a:t>
            </a:r>
            <a:endParaRPr sz="2400">
              <a:effectLst/>
            </a:endParaRPr>
          </a:p>
        </p:txBody>
      </p:sp>
      <p:pic>
        <p:nvPicPr>
          <p:cNvPr id="61442" name="Picture 4" descr="S33609-048-f010"/>
          <p:cNvPicPr/>
          <p:nvPr/>
        </p:nvPicPr>
        <p:blipFill>
          <a:blip r:embed="rId1"/>
          <a:srcRect b="3076"/>
          <a:stretch>
            <a:fillRect/>
          </a:stretch>
        </p:blipFill>
        <p:spPr>
          <a:xfrm>
            <a:off x="2001838" y="1052512"/>
            <a:ext cx="5140325" cy="5400675"/>
          </a:xfrm>
          <a:prstGeom prst="rect">
            <a:avLst/>
          </a:prstGeom>
          <a:noFill/>
          <a:ln w="9525">
            <a:noFill/>
            <a:miter lim="800000"/>
            <a:headEnd/>
            <a:tailEnd/>
          </a:ln>
          <a:effectLst/>
        </p:spPr>
      </p:pic>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62465"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2800">
                <a:effectLst/>
              </a:rPr>
              <a:t>1. </a:t>
            </a:r>
            <a:r>
              <a:rPr sz="2800">
                <a:effectLst/>
              </a:rPr>
              <a:t>减数分裂 </a:t>
            </a:r>
            <a:r>
              <a:rPr sz="2800">
                <a:effectLst/>
              </a:rPr>
              <a:t>I —— </a:t>
            </a:r>
            <a:r>
              <a:rPr sz="2800">
                <a:effectLst/>
              </a:rPr>
              <a:t>后期 </a:t>
            </a:r>
            <a:r>
              <a:rPr sz="2800">
                <a:effectLst/>
              </a:rPr>
              <a:t>I</a:t>
            </a:r>
            <a:endParaRPr sz="2800">
              <a:effectLst/>
            </a:endParaRPr>
          </a:p>
        </p:txBody>
      </p:sp>
      <p:sp>
        <p:nvSpPr>
          <p:cNvPr id="62466" name="内容占位符 2"/>
          <p:cNvSpPr/>
          <p:nvPr>
            <p:ph idx="4294967295"/>
          </p:nvPr>
        </p:nvSpPr>
        <p:spPr>
          <a:xfrm>
            <a:off x="457200" y="1092200"/>
            <a:ext cx="3538538"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1200"/>
              </a:spcBef>
              <a:spcAft>
                <a:spcPts val="1200"/>
              </a:spcAft>
            </a:pPr>
            <a:r>
              <a:rPr kumimoji="0">
                <a:effectLst/>
              </a:rPr>
              <a:t>同源染色体对分离并向两极移动</a:t>
            </a:r>
            <a:endParaRPr kumimoji="0">
              <a:effectLst/>
            </a:endParaRPr>
          </a:p>
          <a:p>
            <a:pPr lvl="0">
              <a:lnSpc>
                <a:spcPct val="150000"/>
              </a:lnSpc>
              <a:spcBef>
                <a:spcPts val="1200"/>
              </a:spcBef>
              <a:spcAft>
                <a:spcPts val="1200"/>
              </a:spcAft>
            </a:pPr>
            <a:r>
              <a:rPr kumimoji="0">
                <a:effectLst/>
              </a:rPr>
              <a:t>同源染色体的随机分配、自由组合</a:t>
            </a:r>
            <a:endParaRPr kumimoji="0">
              <a:effectLst/>
            </a:endParaRPr>
          </a:p>
          <a:p>
            <a:pPr lvl="0">
              <a:lnSpc>
                <a:spcPct val="150000"/>
              </a:lnSpc>
              <a:spcBef>
                <a:spcPts val="1200"/>
              </a:spcBef>
              <a:spcAft>
                <a:spcPts val="1200"/>
              </a:spcAft>
            </a:pPr>
            <a:r>
              <a:rPr kumimoji="0">
                <a:effectLst/>
              </a:rPr>
              <a:t>第一次分裂后染色体数减半</a:t>
            </a:r>
            <a:endParaRPr kumimoji="0">
              <a:effectLst/>
            </a:endParaRPr>
          </a:p>
          <a:p>
            <a:pPr lvl="0">
              <a:lnSpc>
                <a:spcPct val="150000"/>
              </a:lnSpc>
              <a:spcBef>
                <a:spcPts val="1200"/>
              </a:spcBef>
              <a:spcAft>
                <a:spcPts val="1200"/>
              </a:spcAft>
            </a:pPr>
            <a:endParaRPr kumimoji="0">
              <a:effectLst/>
            </a:endParaRPr>
          </a:p>
        </p:txBody>
      </p:sp>
      <p:pic>
        <p:nvPicPr>
          <p:cNvPr id="62467" name="Picture 2"/>
          <p:cNvPicPr/>
          <p:nvPr/>
        </p:nvPicPr>
        <p:blipFill>
          <a:blip r:embed="rId1"/>
          <a:srcRect b="6987"/>
          <a:stretch>
            <a:fillRect/>
          </a:stretch>
        </p:blipFill>
        <p:spPr>
          <a:xfrm>
            <a:off x="4211638" y="1090612"/>
            <a:ext cx="4664075" cy="5399088"/>
          </a:xfrm>
          <a:prstGeom prst="rect">
            <a:avLst/>
          </a:prstGeom>
          <a:noFill/>
          <a:ln w="9525">
            <a:noFill/>
            <a:miter lim="800000"/>
            <a:headEnd/>
            <a:tailEnd/>
          </a:ln>
          <a:effectLst/>
        </p:spPr>
      </p:pic>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63489"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2800">
                <a:effectLst/>
              </a:rPr>
              <a:t>1. </a:t>
            </a:r>
            <a:r>
              <a:rPr sz="2800">
                <a:effectLst/>
              </a:rPr>
              <a:t>减数分裂 </a:t>
            </a:r>
            <a:r>
              <a:rPr sz="2800">
                <a:effectLst/>
              </a:rPr>
              <a:t>I —— </a:t>
            </a:r>
            <a:r>
              <a:rPr sz="2800">
                <a:effectLst/>
              </a:rPr>
              <a:t>后期 </a:t>
            </a:r>
            <a:r>
              <a:rPr sz="2800">
                <a:effectLst/>
              </a:rPr>
              <a:t>I</a:t>
            </a:r>
            <a:endParaRPr sz="2800">
              <a:effectLst/>
            </a:endParaRPr>
          </a:p>
        </p:txBody>
      </p:sp>
      <p:grpSp>
        <p:nvGrpSpPr>
          <p:cNvPr id="63490" name="Group 4"/>
          <p:cNvGrpSpPr/>
          <p:nvPr/>
        </p:nvGrpSpPr>
        <p:grpSpPr>
          <a:xfrm>
            <a:off x="457200" y="1125538"/>
            <a:ext cx="8064500" cy="5341938"/>
            <a:chOff x="288" y="533"/>
            <a:chExt cx="5080" cy="3480"/>
          </a:xfrm>
          <a:effectLst/>
        </p:grpSpPr>
        <p:pic>
          <p:nvPicPr>
            <p:cNvPr id="63492" name="Picture 5" descr="8"/>
            <p:cNvPicPr/>
            <p:nvPr/>
          </p:nvPicPr>
          <p:blipFill>
            <a:blip r:embed="rId1"/>
            <a:srcRect l="909" t="4117" r="2872"/>
            <a:stretch>
              <a:fillRect/>
            </a:stretch>
          </p:blipFill>
          <p:spPr>
            <a:xfrm>
              <a:off x="288" y="533"/>
              <a:ext cx="5080" cy="3462"/>
            </a:xfrm>
            <a:prstGeom prst="rect">
              <a:avLst/>
            </a:prstGeom>
            <a:noFill/>
            <a:ln w="9525">
              <a:noFill/>
              <a:miter lim="800000"/>
              <a:headEnd/>
              <a:tailEnd/>
            </a:ln>
            <a:effectLst/>
          </p:spPr>
        </p:pic>
        <p:sp>
          <p:nvSpPr>
            <p:cNvPr id="63493" name="Text Box 6"/>
            <p:cNvSpPr/>
            <p:nvPr/>
          </p:nvSpPr>
          <p:spPr>
            <a:xfrm>
              <a:off x="288" y="3792"/>
              <a:ext cx="4089" cy="221"/>
            </a:xfrm>
            <a:prstGeom prst="rect">
              <a:avLst/>
            </a:prstGeom>
            <a:solidFill>
              <a:schemeClr val="bg1"/>
            </a:solid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600" b="1" i="1">
                  <a:solidFill>
                    <a:srgbClr val="0033CC"/>
                  </a:solidFill>
                  <a:effectLst/>
                  <a:latin typeface="Arial" panose="020B0604020202020204" pitchFamily="34" charset="0"/>
                </a:rPr>
                <a:t>Minimum</a:t>
              </a:r>
              <a:r>
                <a:rPr kumimoji="0" sz="1600" b="1">
                  <a:solidFill>
                    <a:srgbClr val="0033CC"/>
                  </a:solidFill>
                  <a:effectLst/>
                  <a:latin typeface="Arial" panose="020B0604020202020204" pitchFamily="34" charset="0"/>
                </a:rPr>
                <a:t> number of gamete types = 2</a:t>
              </a:r>
              <a:r>
                <a:rPr kumimoji="0" sz="1600" b="1" baseline="30000">
                  <a:solidFill>
                    <a:srgbClr val="0033CC"/>
                  </a:solidFill>
                  <a:effectLst/>
                  <a:latin typeface="Arial" panose="020B0604020202020204" pitchFamily="34" charset="0"/>
                </a:rPr>
                <a:t>n </a:t>
              </a:r>
              <a:r>
                <a:rPr kumimoji="0" sz="1600" b="1">
                  <a:solidFill>
                    <a:srgbClr val="0033CC"/>
                  </a:solidFill>
                  <a:effectLst/>
                  <a:latin typeface="Arial" panose="020B0604020202020204" pitchFamily="34" charset="0"/>
                </a:rPr>
                <a:t>, In humans, n = 23</a:t>
              </a:r>
              <a:endParaRPr kumimoji="0" sz="1600" b="1">
                <a:solidFill>
                  <a:srgbClr val="0033CC"/>
                </a:solidFill>
                <a:effectLst/>
                <a:latin typeface="Arial" panose="020B0604020202020204" pitchFamily="34" charset="0"/>
              </a:endParaRPr>
            </a:p>
          </p:txBody>
        </p:sp>
      </p:grpSp>
      <p:pic>
        <p:nvPicPr>
          <p:cNvPr id="63491" name="内容占位符 3"/>
          <p:cNvPicPr/>
          <p:nvPr/>
        </p:nvPicPr>
        <p:blipFill>
          <a:blip r:embed="rId2"/>
          <a:stretch>
            <a:fillRect/>
          </a:stretch>
        </p:blipFill>
        <p:spPr>
          <a:xfrm>
            <a:off x="7883525" y="80962"/>
            <a:ext cx="908050" cy="900112"/>
          </a:xfrm>
          <a:prstGeom prst="rect">
            <a:avLst/>
          </a:prstGeom>
          <a:noFill/>
          <a:ln w="9525">
            <a:noFill/>
            <a:miter lim="800000"/>
            <a:headEnd/>
            <a:tailEnd/>
          </a:ln>
          <a:effectLst/>
        </p:spPr>
      </p:pic>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14337"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t>细胞社会中的</a:t>
            </a:r>
            <a:r>
              <a:t>3 </a:t>
            </a:r>
            <a:r>
              <a:t>类细胞群体</a:t>
            </a:r>
          </a:p>
        </p:txBody>
      </p:sp>
      <p:sp>
        <p:nvSpPr>
          <p:cNvPr id="14338" name="内容占位符 2"/>
          <p:cNvSpPr/>
          <p:nvPr>
            <p:ph idx="4294967295"/>
          </p:nvPr>
        </p:nvSpPr>
        <p:spPr>
          <a:xfrm>
            <a:off x="457200" y="1092200"/>
            <a:ext cx="34671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600"/>
              </a:spcBef>
              <a:spcAft>
                <a:spcPts val="600"/>
              </a:spcAft>
            </a:pPr>
            <a:r>
              <a:rPr kumimoji="0" sz="2400" b="1">
                <a:solidFill>
                  <a:srgbClr val="0033CC"/>
                </a:solidFill>
                <a:effectLst/>
              </a:rPr>
              <a:t>周期中细胞</a:t>
            </a:r>
            <a:br>
              <a:rPr kumimoji="0" sz="2400">
                <a:effectLst/>
              </a:rPr>
            </a:br>
            <a:r>
              <a:rPr kumimoji="0" sz="2400">
                <a:effectLst/>
              </a:rPr>
              <a:t>（</a:t>
            </a:r>
            <a:r>
              <a:rPr kumimoji="0" sz="2400">
                <a:effectLst/>
              </a:rPr>
              <a:t>cycling cell</a:t>
            </a:r>
            <a:r>
              <a:rPr kumimoji="0" sz="2400">
                <a:effectLst/>
              </a:rPr>
              <a:t>）</a:t>
            </a:r>
            <a:endParaRPr kumimoji="0" sz="2400">
              <a:effectLst/>
            </a:endParaRPr>
          </a:p>
          <a:p>
            <a:pPr lvl="0">
              <a:lnSpc>
                <a:spcPct val="150000"/>
              </a:lnSpc>
              <a:spcBef>
                <a:spcPts val="600"/>
              </a:spcBef>
              <a:spcAft>
                <a:spcPts val="600"/>
              </a:spcAft>
            </a:pPr>
            <a:r>
              <a:rPr kumimoji="0" sz="2400" b="1">
                <a:solidFill>
                  <a:srgbClr val="0033CC"/>
                </a:solidFill>
                <a:effectLst/>
              </a:rPr>
              <a:t>G</a:t>
            </a:r>
            <a:r>
              <a:rPr kumimoji="0" sz="2400" b="1" baseline="-25000">
                <a:solidFill>
                  <a:srgbClr val="0033CC"/>
                </a:solidFill>
                <a:effectLst/>
              </a:rPr>
              <a:t>0</a:t>
            </a:r>
            <a:r>
              <a:rPr kumimoji="0" sz="2400" b="1">
                <a:solidFill>
                  <a:srgbClr val="0033CC"/>
                </a:solidFill>
                <a:effectLst/>
              </a:rPr>
              <a:t> </a:t>
            </a:r>
            <a:r>
              <a:rPr kumimoji="0" sz="2400" b="1">
                <a:solidFill>
                  <a:srgbClr val="0033CC"/>
                </a:solidFill>
                <a:effectLst/>
              </a:rPr>
              <a:t>期细胞</a:t>
            </a:r>
            <a:br>
              <a:rPr kumimoji="0" sz="2400">
                <a:effectLst/>
              </a:rPr>
            </a:br>
            <a:r>
              <a:rPr kumimoji="0" sz="2400">
                <a:effectLst/>
              </a:rPr>
              <a:t>（静止期 细胞，</a:t>
            </a:r>
            <a:r>
              <a:rPr kumimoji="0" sz="2400">
                <a:effectLst/>
              </a:rPr>
              <a:t>quiescent cell</a:t>
            </a:r>
            <a:r>
              <a:rPr kumimoji="0" sz="2400">
                <a:effectLst/>
              </a:rPr>
              <a:t>）</a:t>
            </a:r>
            <a:endParaRPr kumimoji="0" sz="2400">
              <a:effectLst/>
            </a:endParaRPr>
          </a:p>
          <a:p>
            <a:pPr lvl="0">
              <a:lnSpc>
                <a:spcPct val="150000"/>
              </a:lnSpc>
              <a:spcBef>
                <a:spcPts val="600"/>
              </a:spcBef>
              <a:spcAft>
                <a:spcPts val="600"/>
              </a:spcAft>
            </a:pPr>
            <a:r>
              <a:rPr kumimoji="0" sz="2400" b="1">
                <a:solidFill>
                  <a:srgbClr val="0033CC"/>
                </a:solidFill>
                <a:effectLst/>
              </a:rPr>
              <a:t>终末分化细胞</a:t>
            </a:r>
            <a:br>
              <a:rPr kumimoji="0" sz="2400">
                <a:effectLst/>
              </a:rPr>
            </a:br>
            <a:r>
              <a:rPr kumimoji="0" sz="2400">
                <a:effectLst/>
              </a:rPr>
              <a:t>（</a:t>
            </a:r>
            <a:r>
              <a:rPr kumimoji="0" sz="2400">
                <a:effectLst/>
              </a:rPr>
              <a:t>terminally differentiated cell</a:t>
            </a:r>
            <a:r>
              <a:rPr kumimoji="0" sz="2400">
                <a:effectLst/>
              </a:rPr>
              <a:t>）</a:t>
            </a:r>
            <a:endParaRPr kumimoji="0" sz="2400">
              <a:effectLst/>
            </a:endParaRPr>
          </a:p>
        </p:txBody>
      </p:sp>
      <p:pic>
        <p:nvPicPr>
          <p:cNvPr id="14339" name="图片 3"/>
          <p:cNvPicPr/>
          <p:nvPr/>
        </p:nvPicPr>
        <p:blipFill>
          <a:blip r:embed="rId1"/>
          <a:stretch>
            <a:fillRect/>
          </a:stretch>
        </p:blipFill>
        <p:spPr>
          <a:xfrm>
            <a:off x="3924300" y="1125538"/>
            <a:ext cx="4838700" cy="5038725"/>
          </a:xfrm>
          <a:prstGeom prst="rect">
            <a:avLst/>
          </a:prstGeom>
          <a:noFill/>
          <a:ln w="9525">
            <a:noFill/>
            <a:miter lim="800000"/>
            <a:headEnd/>
            <a:tailEnd/>
          </a:ln>
          <a:effectLst/>
        </p:spPr>
      </p:pic>
      <p:sp>
        <p:nvSpPr>
          <p:cNvPr id="14340" name="矩形 4"/>
          <p:cNvSpPr/>
          <p:nvPr/>
        </p:nvSpPr>
        <p:spPr>
          <a:xfrm>
            <a:off x="4057650" y="6145212"/>
            <a:ext cx="4572000" cy="400050"/>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000">
                <a:effectLst/>
                <a:latin typeface="Arial" panose="020B0604020202020204" pitchFamily="34" charset="0"/>
                <a:ea typeface="Arial" panose="020B0604020202020204" pitchFamily="34" charset="0"/>
              </a:rPr>
              <a:t>http://upload.wikimedia.org/wikipedia/commons/thumb/d/d0/Cell_Cycle_2.svg/2000px-Cell_Cycle_2.svg.png</a:t>
            </a:r>
            <a:endParaRPr kumimoji="0" sz="1000">
              <a:effectLst/>
              <a:latin typeface="Arial" panose="020B0604020202020204" pitchFamily="34" charset="0"/>
              <a:ea typeface="Arial" panose="020B0604020202020204" pitchFamily="34" charset="0"/>
            </a:endParaRPr>
          </a:p>
        </p:txBody>
      </p:sp>
    </p:spTree>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64513"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2600">
                <a:effectLst/>
              </a:rPr>
              <a:t>1. </a:t>
            </a:r>
            <a:r>
              <a:rPr sz="2600">
                <a:effectLst/>
              </a:rPr>
              <a:t>减数分裂 </a:t>
            </a:r>
            <a:r>
              <a:rPr sz="2600">
                <a:effectLst/>
              </a:rPr>
              <a:t>I —— </a:t>
            </a:r>
            <a:r>
              <a:rPr sz="2600">
                <a:solidFill>
                  <a:srgbClr val="FFFF00"/>
                </a:solidFill>
                <a:effectLst/>
              </a:rPr>
              <a:t>末期 </a:t>
            </a:r>
            <a:r>
              <a:rPr sz="2600">
                <a:solidFill>
                  <a:srgbClr val="FFFF00"/>
                </a:solidFill>
                <a:effectLst/>
              </a:rPr>
              <a:t>I</a:t>
            </a:r>
            <a:r>
              <a:rPr sz="2600">
                <a:solidFill>
                  <a:srgbClr val="FFFF00"/>
                </a:solidFill>
                <a:effectLst/>
              </a:rPr>
              <a:t>、胞质分裂和减数分裂间期</a:t>
            </a:r>
            <a:endParaRPr sz="2600">
              <a:solidFill>
                <a:srgbClr val="FFFF00"/>
              </a:solidFill>
              <a:effectLst/>
            </a:endParaRPr>
          </a:p>
        </p:txBody>
      </p:sp>
      <p:grpSp>
        <p:nvGrpSpPr>
          <p:cNvPr id="64514" name="组合 6"/>
          <p:cNvGrpSpPr/>
          <p:nvPr/>
        </p:nvGrpSpPr>
        <p:grpSpPr>
          <a:xfrm>
            <a:off x="468312" y="1187450"/>
            <a:ext cx="8207375" cy="2879725"/>
            <a:chOff x="467545" y="1186734"/>
            <a:chExt cx="8207665" cy="2880000"/>
          </a:xfrm>
          <a:effectLst/>
        </p:grpSpPr>
        <p:pic>
          <p:nvPicPr>
            <p:cNvPr id="64519" name="图片 5"/>
            <p:cNvPicPr/>
            <p:nvPr/>
          </p:nvPicPr>
          <p:blipFill>
            <a:blip r:embed="rId1"/>
            <a:stretch>
              <a:fillRect/>
            </a:stretch>
          </p:blipFill>
          <p:spPr>
            <a:xfrm>
              <a:off x="4572000" y="1186734"/>
              <a:ext cx="4103210" cy="2880000"/>
            </a:xfrm>
            <a:prstGeom prst="rect">
              <a:avLst/>
            </a:prstGeom>
            <a:noFill/>
            <a:ln w="9525">
              <a:noFill/>
              <a:miter lim="800000"/>
              <a:headEnd/>
              <a:tailEnd/>
            </a:ln>
            <a:effectLst/>
          </p:spPr>
        </p:pic>
        <p:pic>
          <p:nvPicPr>
            <p:cNvPr id="64520" name="图片 3"/>
            <p:cNvPicPr/>
            <p:nvPr/>
          </p:nvPicPr>
          <p:blipFill>
            <a:blip r:embed="rId2"/>
            <a:stretch>
              <a:fillRect/>
            </a:stretch>
          </p:blipFill>
          <p:spPr>
            <a:xfrm>
              <a:off x="467545" y="1186734"/>
              <a:ext cx="3150000" cy="2880000"/>
            </a:xfrm>
            <a:prstGeom prst="rect">
              <a:avLst/>
            </a:prstGeom>
            <a:noFill/>
            <a:ln w="9525">
              <a:noFill/>
              <a:miter lim="800000"/>
              <a:headEnd/>
              <a:tailEnd/>
            </a:ln>
            <a:effectLst/>
          </p:spPr>
        </p:pic>
      </p:grpSp>
      <p:pic>
        <p:nvPicPr>
          <p:cNvPr id="64515" name="图片 4"/>
          <p:cNvPicPr/>
          <p:nvPr/>
        </p:nvPicPr>
        <p:blipFill>
          <a:blip r:embed="rId3"/>
          <a:srcRect l="6278" t="9140" r="7639" b="6307"/>
          <a:stretch>
            <a:fillRect/>
          </a:stretch>
        </p:blipFill>
        <p:spPr>
          <a:xfrm>
            <a:off x="2843212" y="4184650"/>
            <a:ext cx="2541588" cy="2339975"/>
          </a:xfrm>
          <a:prstGeom prst="rect">
            <a:avLst/>
          </a:prstGeom>
          <a:noFill/>
          <a:ln w="9525">
            <a:noFill/>
            <a:miter lim="800000"/>
            <a:headEnd/>
            <a:tailEnd/>
          </a:ln>
          <a:effectLst/>
        </p:spPr>
      </p:pic>
      <p:sp>
        <p:nvSpPr>
          <p:cNvPr id="64516" name="矩形 7"/>
          <p:cNvSpPr/>
          <p:nvPr/>
        </p:nvSpPr>
        <p:spPr>
          <a:xfrm>
            <a:off x="5580062" y="5241925"/>
            <a:ext cx="3527425" cy="461962"/>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200">
                <a:effectLst/>
                <a:latin typeface="Arial" panose="020B0604020202020204" pitchFamily="34" charset="0"/>
                <a:ea typeface="Arial" panose="020B0604020202020204" pitchFamily="34" charset="0"/>
              </a:rPr>
              <a:t>http://iws.collin.edu/biopage/faculty/mcculloch/1406/outlines/chapter%2012/Ar14-11d.JPG</a:t>
            </a:r>
            <a:endParaRPr kumimoji="0" sz="1200">
              <a:effectLst/>
              <a:latin typeface="Arial" panose="020B0604020202020204" pitchFamily="34" charset="0"/>
              <a:ea typeface="Arial" panose="020B0604020202020204" pitchFamily="34" charset="0"/>
            </a:endParaRPr>
          </a:p>
        </p:txBody>
      </p:sp>
      <p:sp>
        <p:nvSpPr>
          <p:cNvPr id="64517" name="矩形 8"/>
          <p:cNvSpPr/>
          <p:nvPr/>
        </p:nvSpPr>
        <p:spPr>
          <a:xfrm>
            <a:off x="5580062" y="5703888"/>
            <a:ext cx="3527425" cy="461962"/>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200">
                <a:effectLst/>
                <a:latin typeface="Arial" panose="020B0604020202020204" pitchFamily="34" charset="0"/>
                <a:ea typeface="Arial" panose="020B0604020202020204" pitchFamily="34" charset="0"/>
              </a:rPr>
              <a:t>http://iws.collin.edu/biopage/faculty/mcculloch/1406/outlines/chapter%2012/Ar14-11i.JPG</a:t>
            </a:r>
            <a:endParaRPr kumimoji="0" sz="1200">
              <a:effectLst/>
              <a:latin typeface="Arial" panose="020B0604020202020204" pitchFamily="34" charset="0"/>
              <a:ea typeface="Arial" panose="020B0604020202020204" pitchFamily="34" charset="0"/>
            </a:endParaRPr>
          </a:p>
        </p:txBody>
      </p:sp>
      <p:sp>
        <p:nvSpPr>
          <p:cNvPr id="64518" name="矩形 9"/>
          <p:cNvSpPr/>
          <p:nvPr/>
        </p:nvSpPr>
        <p:spPr>
          <a:xfrm>
            <a:off x="5580062" y="4670425"/>
            <a:ext cx="3527425" cy="460375"/>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200">
                <a:effectLst/>
                <a:latin typeface="Arial" panose="020B0604020202020204" pitchFamily="34" charset="0"/>
                <a:ea typeface="Arial" panose="020B0604020202020204" pitchFamily="34" charset="0"/>
              </a:rPr>
              <a:t>http://www.sciencephoto.com/image/410930/530wm/C0099567-Meiosis,_artwork-SPL.jpg</a:t>
            </a:r>
            <a:endParaRPr kumimoji="0" sz="1200">
              <a:effectLst/>
              <a:latin typeface="Arial" panose="020B0604020202020204" pitchFamily="34" charset="0"/>
              <a:ea typeface="Arial" panose="020B0604020202020204" pitchFamily="34" charset="0"/>
            </a:endParaRPr>
          </a:p>
        </p:txBody>
      </p:sp>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65537"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2800">
                <a:effectLst/>
              </a:rPr>
              <a:t>2. </a:t>
            </a:r>
            <a:r>
              <a:rPr sz="2800">
                <a:effectLst/>
              </a:rPr>
              <a:t>减数分裂 </a:t>
            </a:r>
            <a:r>
              <a:rPr sz="2800">
                <a:effectLst/>
              </a:rPr>
              <a:t>II</a:t>
            </a:r>
            <a:endParaRPr sz="2800">
              <a:effectLst/>
            </a:endParaRPr>
          </a:p>
        </p:txBody>
      </p:sp>
      <p:pic>
        <p:nvPicPr>
          <p:cNvPr id="65538" name="图片 1"/>
          <p:cNvPicPr/>
          <p:nvPr/>
        </p:nvPicPr>
        <p:blipFill>
          <a:blip r:embed="rId1"/>
          <a:srcRect l="2400" t="20000" r="5698" b="27468"/>
          <a:stretch>
            <a:fillRect/>
          </a:stretch>
        </p:blipFill>
        <p:spPr>
          <a:xfrm>
            <a:off x="88900" y="1700212"/>
            <a:ext cx="8966200" cy="3960812"/>
          </a:xfrm>
          <a:prstGeom prst="rect">
            <a:avLst/>
          </a:prstGeom>
          <a:noFill/>
          <a:ln w="9525">
            <a:noFill/>
            <a:miter lim="800000"/>
            <a:headEnd/>
            <a:tailEnd/>
          </a:ln>
          <a:effectLst/>
        </p:spPr>
      </p:pic>
      <p:sp>
        <p:nvSpPr>
          <p:cNvPr id="65539" name="矩形 2"/>
          <p:cNvSpPr/>
          <p:nvPr/>
        </p:nvSpPr>
        <p:spPr>
          <a:xfrm>
            <a:off x="4140200" y="6092825"/>
            <a:ext cx="4572000" cy="400050"/>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000">
                <a:effectLst/>
                <a:latin typeface="Arial" panose="020B0604020202020204" pitchFamily="34" charset="0"/>
                <a:ea typeface="Arial" panose="020B0604020202020204" pitchFamily="34" charset="0"/>
              </a:rPr>
              <a:t>http://www.learnerator.com/ap-biology/study-center/summaries/meiosis-&amp;-gametogenesis/meiosis</a:t>
            </a:r>
            <a:endParaRPr kumimoji="0" sz="1000">
              <a:effectLst/>
              <a:latin typeface="Arial" panose="020B0604020202020204" pitchFamily="34" charset="0"/>
              <a:ea typeface="Arial" panose="020B0604020202020204" pitchFamily="34" charset="0"/>
            </a:endParaRPr>
          </a:p>
        </p:txBody>
      </p:sp>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66561"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（三）减数分裂过程的特殊结构及其变化</a:t>
            </a:r>
            <a:endParaRPr sz="3200">
              <a:effectLst/>
            </a:endParaRPr>
          </a:p>
        </p:txBody>
      </p:sp>
      <p:sp>
        <p:nvSpPr>
          <p:cNvPr id="66562" name="内容占位符 2"/>
          <p:cNvSpPr/>
          <p:nvPr>
            <p:ph idx="4294967295"/>
          </p:nvPr>
        </p:nvSpPr>
        <p:spPr>
          <a:xfrm>
            <a:off x="457200" y="1092200"/>
            <a:ext cx="41148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1200"/>
              </a:spcBef>
              <a:spcAft>
                <a:spcPts val="1200"/>
              </a:spcAft>
            </a:pPr>
            <a:r>
              <a:rPr kumimoji="0">
                <a:effectLst/>
              </a:rPr>
              <a:t>性染色体的分离</a:t>
            </a:r>
            <a:endParaRPr kumimoji="0">
              <a:effectLst/>
            </a:endParaRPr>
          </a:p>
          <a:p>
            <a:pPr lvl="1">
              <a:lnSpc>
                <a:spcPct val="150000"/>
              </a:lnSpc>
              <a:spcBef>
                <a:spcPts val="1200"/>
              </a:spcBef>
              <a:spcAft>
                <a:spcPts val="1200"/>
              </a:spcAft>
            </a:pPr>
            <a:r>
              <a:rPr kumimoji="0">
                <a:solidFill>
                  <a:srgbClr val="0033CC"/>
                </a:solidFill>
                <a:effectLst/>
              </a:rPr>
              <a:t>含有</a:t>
            </a:r>
            <a:r>
              <a:rPr kumimoji="0">
                <a:solidFill>
                  <a:srgbClr val="0033CC"/>
                </a:solidFill>
                <a:effectLst/>
              </a:rPr>
              <a:t>XY </a:t>
            </a:r>
            <a:r>
              <a:rPr kumimoji="0">
                <a:solidFill>
                  <a:srgbClr val="0033CC"/>
                </a:solidFill>
                <a:effectLst/>
              </a:rPr>
              <a:t>性染色体物种</a:t>
            </a:r>
            <a:endParaRPr kumimoji="0">
              <a:solidFill>
                <a:srgbClr val="0033CC"/>
              </a:solidFill>
              <a:effectLst/>
            </a:endParaRPr>
          </a:p>
          <a:p>
            <a:pPr lvl="1">
              <a:lnSpc>
                <a:spcPct val="150000"/>
              </a:lnSpc>
              <a:spcBef>
                <a:spcPts val="1200"/>
              </a:spcBef>
              <a:spcAft>
                <a:spcPts val="1200"/>
              </a:spcAft>
            </a:pPr>
            <a:r>
              <a:rPr kumimoji="0">
                <a:solidFill>
                  <a:srgbClr val="0033CC"/>
                </a:solidFill>
                <a:effectLst/>
              </a:rPr>
              <a:t>ZW </a:t>
            </a:r>
            <a:r>
              <a:rPr kumimoji="0">
                <a:solidFill>
                  <a:srgbClr val="0033CC"/>
                </a:solidFill>
                <a:effectLst/>
              </a:rPr>
              <a:t>型性别决定</a:t>
            </a:r>
            <a:endParaRPr kumimoji="0">
              <a:solidFill>
                <a:srgbClr val="0033CC"/>
              </a:solidFill>
              <a:effectLst/>
            </a:endParaRPr>
          </a:p>
          <a:p>
            <a:pPr lvl="1">
              <a:lnSpc>
                <a:spcPct val="150000"/>
              </a:lnSpc>
              <a:spcBef>
                <a:spcPts val="1200"/>
              </a:spcBef>
              <a:spcAft>
                <a:spcPts val="1200"/>
              </a:spcAft>
            </a:pPr>
            <a:r>
              <a:rPr kumimoji="0">
                <a:solidFill>
                  <a:srgbClr val="0033CC"/>
                </a:solidFill>
                <a:effectLst/>
              </a:rPr>
              <a:t>含有</a:t>
            </a:r>
            <a:r>
              <a:rPr kumimoji="0">
                <a:solidFill>
                  <a:srgbClr val="0033CC"/>
                </a:solidFill>
                <a:effectLst/>
              </a:rPr>
              <a:t>XO</a:t>
            </a:r>
            <a:r>
              <a:rPr kumimoji="0">
                <a:solidFill>
                  <a:srgbClr val="0033CC"/>
                </a:solidFill>
                <a:effectLst/>
              </a:rPr>
              <a:t>性染色体物种</a:t>
            </a:r>
            <a:endParaRPr kumimoji="0">
              <a:solidFill>
                <a:srgbClr val="0033CC"/>
              </a:solidFill>
              <a:effectLst/>
            </a:endParaRPr>
          </a:p>
        </p:txBody>
      </p:sp>
      <p:pic>
        <p:nvPicPr>
          <p:cNvPr id="66563" name="图片 1"/>
          <p:cNvPicPr/>
          <p:nvPr/>
        </p:nvPicPr>
        <p:blipFill>
          <a:blip r:embed="rId1"/>
          <a:srcRect l="3436" t="2492" r="7352" b="2164"/>
          <a:stretch>
            <a:fillRect/>
          </a:stretch>
        </p:blipFill>
        <p:spPr>
          <a:xfrm>
            <a:off x="5364162" y="1101725"/>
            <a:ext cx="3006725" cy="5400675"/>
          </a:xfrm>
          <a:prstGeom prst="rect">
            <a:avLst/>
          </a:prstGeom>
          <a:noFill/>
          <a:ln w="9525">
            <a:noFill/>
            <a:miter lim="800000"/>
            <a:headEnd/>
            <a:tailEnd/>
          </a:ln>
          <a:effectLst/>
        </p:spPr>
      </p:pic>
      <p:sp>
        <p:nvSpPr>
          <p:cNvPr id="66564" name="矩形 2"/>
          <p:cNvSpPr/>
          <p:nvPr/>
        </p:nvSpPr>
        <p:spPr>
          <a:xfrm>
            <a:off x="323850" y="6132512"/>
            <a:ext cx="4572000" cy="277812"/>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lgn="ctr"/>
            <a:r>
              <a:rPr kumimoji="0" sz="1200">
                <a:effectLst/>
                <a:latin typeface="Arial" panose="020B0604020202020204" pitchFamily="34" charset="0"/>
                <a:ea typeface="Arial" panose="020B0604020202020204" pitchFamily="34" charset="0"/>
              </a:rPr>
              <a:t>http://www.prism.gatech.edu/~gh19/b1510/sexdeter.jpg</a:t>
            </a:r>
            <a:endParaRPr kumimoji="0" sz="1200">
              <a:effectLst/>
              <a:latin typeface="Arial" panose="020B0604020202020204" pitchFamily="34" charset="0"/>
              <a:ea typeface="Arial" panose="020B0604020202020204" pitchFamily="34" charset="0"/>
            </a:endParaRPr>
          </a:p>
        </p:txBody>
      </p:sp>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67585"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rPr sz="2400">
                <a:effectLst/>
              </a:rPr>
              <a:t>Evolution of vertebrate sex chromosomes and sex-determining genes</a:t>
            </a:r>
            <a:endParaRPr sz="2400">
              <a:effectLst/>
            </a:endParaRPr>
          </a:p>
        </p:txBody>
      </p:sp>
      <p:pic>
        <p:nvPicPr>
          <p:cNvPr id="67586" name="图片 3"/>
          <p:cNvPicPr/>
          <p:nvPr/>
        </p:nvPicPr>
        <p:blipFill>
          <a:blip r:embed="rId1"/>
          <a:stretch>
            <a:fillRect/>
          </a:stretch>
        </p:blipFill>
        <p:spPr>
          <a:xfrm>
            <a:off x="320675" y="1341438"/>
            <a:ext cx="8502650" cy="5038725"/>
          </a:xfrm>
          <a:prstGeom prst="rect">
            <a:avLst/>
          </a:prstGeom>
          <a:noFill/>
          <a:ln w="9525">
            <a:noFill/>
            <a:miter lim="800000"/>
            <a:headEnd/>
            <a:tailEnd/>
          </a:ln>
          <a:effectLst/>
        </p:spPr>
      </p:pic>
      <p:sp>
        <p:nvSpPr>
          <p:cNvPr id="67587" name="矩形 5"/>
          <p:cNvSpPr/>
          <p:nvPr/>
        </p:nvSpPr>
        <p:spPr>
          <a:xfrm>
            <a:off x="320675" y="6175375"/>
            <a:ext cx="3040062" cy="277812"/>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r>
              <a:rPr kumimoji="0" sz="1200">
                <a:effectLst/>
                <a:latin typeface="Arial" panose="020B0604020202020204" pitchFamily="34" charset="0"/>
                <a:ea typeface="Arial" panose="020B0604020202020204" pitchFamily="34" charset="0"/>
              </a:rPr>
              <a:t>Nature 461, 177-178(10 September 2009)</a:t>
            </a:r>
            <a:endParaRPr kumimoji="0" sz="1200">
              <a:effectLst/>
              <a:latin typeface="Arial" panose="020B0604020202020204" pitchFamily="34" charset="0"/>
              <a:ea typeface="Arial" panose="020B0604020202020204" pitchFamily="34" charset="0"/>
            </a:endParaRPr>
          </a:p>
        </p:txBody>
      </p:sp>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69633"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（三）减数分裂过程的特殊结构及其变化</a:t>
            </a:r>
            <a:endParaRPr sz="3200">
              <a:effectLst/>
            </a:endParaRPr>
          </a:p>
        </p:txBody>
      </p:sp>
      <p:sp>
        <p:nvSpPr>
          <p:cNvPr id="69634" name="内容占位符 2"/>
          <p:cNvSpPr/>
          <p:nvPr>
            <p:ph idx="4294967295"/>
          </p:nvPr>
        </p:nvSpPr>
        <p:spPr>
          <a:xfrm>
            <a:off x="457200" y="1092200"/>
            <a:ext cx="4691062"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ts val="3600"/>
              </a:lnSpc>
              <a:spcBef>
                <a:spcPts val="600"/>
              </a:spcBef>
              <a:spcAft>
                <a:spcPts val="600"/>
              </a:spcAft>
            </a:pPr>
            <a:r>
              <a:rPr kumimoji="0" sz="2400" b="1">
                <a:solidFill>
                  <a:srgbClr val="0033CC"/>
                </a:solidFill>
                <a:effectLst/>
              </a:rPr>
              <a:t>联会复合体和基因重组</a:t>
            </a:r>
            <a:endParaRPr kumimoji="0" sz="2400" b="1">
              <a:solidFill>
                <a:srgbClr val="0033CC"/>
              </a:solidFill>
              <a:effectLst/>
            </a:endParaRPr>
          </a:p>
          <a:p>
            <a:pPr lvl="1">
              <a:lnSpc>
                <a:spcPts val="3600"/>
              </a:lnSpc>
              <a:spcBef>
                <a:spcPts val="600"/>
              </a:spcBef>
              <a:spcAft>
                <a:spcPts val="600"/>
              </a:spcAft>
            </a:pPr>
            <a:r>
              <a:rPr kumimoji="0" sz="2000">
                <a:effectLst/>
              </a:rPr>
              <a:t>介导同源染色体之间</a:t>
            </a:r>
            <a:r>
              <a:rPr kumimoji="0" sz="2000" b="1">
                <a:solidFill>
                  <a:srgbClr val="0033CC"/>
                </a:solidFill>
                <a:effectLst/>
              </a:rPr>
              <a:t>配对（联会）和遗传重组（交换）</a:t>
            </a:r>
            <a:endParaRPr kumimoji="0" sz="2000" b="1">
              <a:solidFill>
                <a:srgbClr val="0033CC"/>
              </a:solidFill>
              <a:effectLst/>
            </a:endParaRPr>
          </a:p>
          <a:p>
            <a:pPr lvl="1">
              <a:lnSpc>
                <a:spcPts val="3600"/>
              </a:lnSpc>
              <a:spcBef>
                <a:spcPts val="600"/>
              </a:spcBef>
              <a:spcAft>
                <a:spcPts val="600"/>
              </a:spcAft>
            </a:pPr>
            <a:r>
              <a:rPr kumimoji="0" sz="2000">
                <a:effectLst/>
              </a:rPr>
              <a:t>包括</a:t>
            </a:r>
            <a:r>
              <a:rPr kumimoji="0" sz="2000" b="1">
                <a:solidFill>
                  <a:srgbClr val="0033CC"/>
                </a:solidFill>
                <a:effectLst/>
              </a:rPr>
              <a:t>中央组分</a:t>
            </a:r>
            <a:r>
              <a:rPr kumimoji="0" sz="2000">
                <a:effectLst/>
              </a:rPr>
              <a:t>和</a:t>
            </a:r>
            <a:r>
              <a:rPr kumimoji="0" sz="2000" b="1">
                <a:solidFill>
                  <a:srgbClr val="0033CC"/>
                </a:solidFill>
                <a:effectLst/>
              </a:rPr>
              <a:t>侧生组分</a:t>
            </a:r>
            <a:endParaRPr kumimoji="0" sz="2000" b="1">
              <a:solidFill>
                <a:srgbClr val="0033CC"/>
              </a:solidFill>
              <a:effectLst/>
            </a:endParaRPr>
          </a:p>
          <a:p>
            <a:pPr lvl="1">
              <a:lnSpc>
                <a:spcPts val="3600"/>
              </a:lnSpc>
              <a:spcBef>
                <a:spcPts val="600"/>
              </a:spcBef>
              <a:spcAft>
                <a:spcPts val="600"/>
              </a:spcAft>
            </a:pPr>
            <a:r>
              <a:rPr kumimoji="0" sz="2000">
                <a:effectLst/>
              </a:rPr>
              <a:t>组分：</a:t>
            </a:r>
            <a:r>
              <a:rPr kumimoji="0" sz="2000" b="1">
                <a:solidFill>
                  <a:srgbClr val="0033CC"/>
                </a:solidFill>
                <a:effectLst/>
              </a:rPr>
              <a:t>蛋白质；</a:t>
            </a:r>
            <a:r>
              <a:rPr kumimoji="0" sz="2000" b="1">
                <a:solidFill>
                  <a:srgbClr val="0033CC"/>
                </a:solidFill>
                <a:effectLst/>
              </a:rPr>
              <a:t>DNA</a:t>
            </a:r>
            <a:r>
              <a:rPr kumimoji="0" sz="2000" b="1">
                <a:solidFill>
                  <a:srgbClr val="0033CC"/>
                </a:solidFill>
                <a:effectLst/>
              </a:rPr>
              <a:t>片段；</a:t>
            </a:r>
            <a:r>
              <a:rPr kumimoji="0" sz="2000" b="1">
                <a:solidFill>
                  <a:srgbClr val="0033CC"/>
                </a:solidFill>
                <a:effectLst/>
              </a:rPr>
              <a:t>RNA</a:t>
            </a:r>
            <a:endParaRPr kumimoji="0" sz="2000" b="1">
              <a:solidFill>
                <a:srgbClr val="0033CC"/>
              </a:solidFill>
              <a:effectLst/>
            </a:endParaRPr>
          </a:p>
          <a:p>
            <a:pPr lvl="1">
              <a:lnSpc>
                <a:spcPts val="3600"/>
              </a:lnSpc>
              <a:spcBef>
                <a:spcPts val="600"/>
              </a:spcBef>
              <a:spcAft>
                <a:spcPts val="600"/>
              </a:spcAft>
            </a:pPr>
            <a:r>
              <a:rPr kumimoji="0" sz="2000">
                <a:effectLst/>
              </a:rPr>
              <a:t>细线期开始组装，经过偶线期 至粗线期形成典型的联会复合体结构，同时在粗线期重组节开始组装。双线期联会复合体开始去装配，终变期时完全消失</a:t>
            </a:r>
            <a:endParaRPr kumimoji="0" sz="2000">
              <a:effectLst/>
            </a:endParaRPr>
          </a:p>
        </p:txBody>
      </p:sp>
      <p:pic>
        <p:nvPicPr>
          <p:cNvPr id="69635" name="Picture 4" descr="imagepage29"/>
          <p:cNvPicPr/>
          <p:nvPr/>
        </p:nvPicPr>
        <p:blipFill>
          <a:blip r:embed="rId1"/>
          <a:srcRect l="46534"/>
          <a:stretch>
            <a:fillRect/>
          </a:stretch>
        </p:blipFill>
        <p:spPr>
          <a:xfrm>
            <a:off x="5292725" y="1316038"/>
            <a:ext cx="3646488" cy="5040312"/>
          </a:xfrm>
          <a:prstGeom prst="rect">
            <a:avLst/>
          </a:prstGeom>
          <a:noFill/>
          <a:ln w="9525">
            <a:noFill/>
            <a:miter lim="800000"/>
            <a:headEnd/>
            <a:tailEnd/>
          </a:ln>
          <a:effectLst/>
        </p:spPr>
      </p:pic>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15361"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lgn="l"/>
            <a:r>
              <a:rPr sz="3200">
                <a:effectLst/>
              </a:rPr>
              <a:t>二、细胞周期中各不同时相及其主要事件</a:t>
            </a:r>
            <a:endParaRPr sz="3200">
              <a:effectLst/>
            </a:endParaRPr>
          </a:p>
        </p:txBody>
      </p:sp>
      <p:sp>
        <p:nvSpPr>
          <p:cNvPr id="15362" name="内容占位符 2"/>
          <p:cNvSpPr/>
          <p:nvPr>
            <p:ph idx="4294967295"/>
          </p:nvPr>
        </p:nvSpPr>
        <p:spPr>
          <a:xfrm>
            <a:off x="457200" y="1092200"/>
            <a:ext cx="4043362"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ct val="150000"/>
              </a:lnSpc>
              <a:spcBef>
                <a:spcPts val="600"/>
              </a:spcBef>
              <a:spcAft>
                <a:spcPts val="600"/>
              </a:spcAft>
            </a:pPr>
            <a:r>
              <a:rPr kumimoji="0" sz="2400" b="1">
                <a:solidFill>
                  <a:srgbClr val="0033CC"/>
                </a:solidFill>
                <a:effectLst/>
              </a:rPr>
              <a:t>G1</a:t>
            </a:r>
            <a:r>
              <a:rPr kumimoji="0" sz="2400" b="1">
                <a:solidFill>
                  <a:srgbClr val="0033CC"/>
                </a:solidFill>
                <a:effectLst/>
              </a:rPr>
              <a:t>期：</a:t>
            </a:r>
            <a:r>
              <a:rPr kumimoji="0" sz="2400">
                <a:effectLst/>
              </a:rPr>
              <a:t>合成细胞生长所需的蛋白质、糖类、脂质等 </a:t>
            </a:r>
            <a:endParaRPr kumimoji="0" sz="2400">
              <a:effectLst/>
            </a:endParaRPr>
          </a:p>
          <a:p>
            <a:pPr lvl="0">
              <a:lnSpc>
                <a:spcPct val="150000"/>
              </a:lnSpc>
              <a:spcBef>
                <a:spcPts val="600"/>
              </a:spcBef>
              <a:spcAft>
                <a:spcPts val="600"/>
              </a:spcAft>
            </a:pPr>
            <a:r>
              <a:rPr kumimoji="0" sz="2400" b="1">
                <a:solidFill>
                  <a:srgbClr val="0033CC"/>
                </a:solidFill>
                <a:effectLst/>
              </a:rPr>
              <a:t>S</a:t>
            </a:r>
            <a:r>
              <a:rPr kumimoji="0" sz="2400" b="1">
                <a:solidFill>
                  <a:srgbClr val="0033CC"/>
                </a:solidFill>
                <a:effectLst/>
              </a:rPr>
              <a:t>期：</a:t>
            </a:r>
            <a:r>
              <a:rPr kumimoji="0" sz="2400">
                <a:effectLst/>
              </a:rPr>
              <a:t>合成</a:t>
            </a:r>
            <a:r>
              <a:rPr kumimoji="0" sz="2400">
                <a:effectLst/>
              </a:rPr>
              <a:t>DNA </a:t>
            </a:r>
            <a:endParaRPr kumimoji="0" sz="2400">
              <a:effectLst/>
            </a:endParaRPr>
          </a:p>
          <a:p>
            <a:pPr lvl="0">
              <a:lnSpc>
                <a:spcPct val="150000"/>
              </a:lnSpc>
              <a:spcBef>
                <a:spcPts val="600"/>
              </a:spcBef>
              <a:spcAft>
                <a:spcPts val="600"/>
              </a:spcAft>
            </a:pPr>
            <a:r>
              <a:rPr kumimoji="0" sz="2400" b="1">
                <a:solidFill>
                  <a:srgbClr val="0033CC"/>
                </a:solidFill>
                <a:effectLst/>
              </a:rPr>
              <a:t>G2</a:t>
            </a:r>
            <a:r>
              <a:rPr kumimoji="0" sz="2400" b="1">
                <a:solidFill>
                  <a:srgbClr val="0033CC"/>
                </a:solidFill>
                <a:effectLst/>
              </a:rPr>
              <a:t>期：</a:t>
            </a:r>
            <a:r>
              <a:rPr kumimoji="0" sz="2400">
                <a:effectLst/>
              </a:rPr>
              <a:t>检查</a:t>
            </a:r>
            <a:r>
              <a:rPr kumimoji="0" sz="2400">
                <a:effectLst/>
              </a:rPr>
              <a:t>DNA </a:t>
            </a:r>
            <a:r>
              <a:rPr kumimoji="0" sz="2400">
                <a:effectLst/>
              </a:rPr>
              <a:t>是否完成复制，细胞是否已生长到合适大小，环境因素是否利于细胞分裂等 </a:t>
            </a:r>
            <a:endParaRPr kumimoji="0" sz="2400">
              <a:effectLst/>
            </a:endParaRPr>
          </a:p>
          <a:p>
            <a:pPr lvl="0">
              <a:lnSpc>
                <a:spcPct val="150000"/>
              </a:lnSpc>
              <a:spcBef>
                <a:spcPts val="600"/>
              </a:spcBef>
              <a:spcAft>
                <a:spcPts val="600"/>
              </a:spcAft>
            </a:pPr>
            <a:r>
              <a:rPr kumimoji="0" sz="2400" b="1">
                <a:solidFill>
                  <a:srgbClr val="0033CC"/>
                </a:solidFill>
                <a:effectLst/>
              </a:rPr>
              <a:t>M</a:t>
            </a:r>
            <a:r>
              <a:rPr kumimoji="0" sz="2400" b="1">
                <a:solidFill>
                  <a:srgbClr val="0033CC"/>
                </a:solidFill>
                <a:effectLst/>
              </a:rPr>
              <a:t>期：</a:t>
            </a:r>
            <a:r>
              <a:rPr kumimoji="0" sz="2400">
                <a:effectLst/>
              </a:rPr>
              <a:t>细胞分裂</a:t>
            </a:r>
            <a:endParaRPr kumimoji="0" sz="2400">
              <a:effectLst/>
            </a:endParaRPr>
          </a:p>
        </p:txBody>
      </p:sp>
      <p:pic>
        <p:nvPicPr>
          <p:cNvPr id="15363" name="Picture 6" descr="imagepage2"/>
          <p:cNvPicPr/>
          <p:nvPr/>
        </p:nvPicPr>
        <p:blipFill>
          <a:blip r:embed="rId1"/>
          <a:stretch>
            <a:fillRect/>
          </a:stretch>
        </p:blipFill>
        <p:spPr>
          <a:xfrm>
            <a:off x="4500562" y="1690688"/>
            <a:ext cx="4492625" cy="4319588"/>
          </a:xfrm>
          <a:prstGeom prst="rect">
            <a:avLst/>
          </a:prstGeom>
          <a:noFill/>
          <a:ln w="9525">
            <a:noFill/>
            <a:miter lim="800000"/>
            <a:headEnd/>
            <a:tailEnd/>
          </a:ln>
          <a:effectLst/>
        </p:spPr>
      </p:pic>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16385"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t>检验点  </a:t>
            </a:r>
            <a:r>
              <a:t>check point</a:t>
            </a:r>
          </a:p>
        </p:txBody>
      </p:sp>
      <p:sp>
        <p:nvSpPr>
          <p:cNvPr id="16386" name="内容占位符 2"/>
          <p:cNvSpPr/>
          <p:nvPr>
            <p:ph idx="4294967295"/>
          </p:nvPr>
        </p:nvSpPr>
        <p:spPr>
          <a:xfrm>
            <a:off x="179388" y="1092200"/>
            <a:ext cx="4086225"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ts val="3800"/>
              </a:lnSpc>
              <a:spcAft>
                <a:spcPts val="600"/>
              </a:spcAft>
            </a:pPr>
            <a:r>
              <a:rPr kumimoji="0" b="1">
                <a:solidFill>
                  <a:srgbClr val="0033CC"/>
                </a:solidFill>
                <a:effectLst/>
              </a:rPr>
              <a:t>检验点</a:t>
            </a:r>
            <a:r>
              <a:rPr kumimoji="0">
                <a:effectLst/>
              </a:rPr>
              <a:t>是作用于细胞周期转换时序的调控信号通路</a:t>
            </a:r>
            <a:endParaRPr kumimoji="0">
              <a:effectLst/>
            </a:endParaRPr>
          </a:p>
          <a:p>
            <a:pPr lvl="1">
              <a:lnSpc>
                <a:spcPts val="3800"/>
              </a:lnSpc>
              <a:spcAft>
                <a:spcPts val="600"/>
              </a:spcAft>
            </a:pPr>
            <a:r>
              <a:rPr kumimoji="0" b="1">
                <a:solidFill>
                  <a:srgbClr val="0033CC"/>
                </a:solidFill>
                <a:effectLst/>
              </a:rPr>
              <a:t>G</a:t>
            </a:r>
            <a:r>
              <a:rPr kumimoji="0" b="1" baseline="-25000">
                <a:solidFill>
                  <a:srgbClr val="0033CC"/>
                </a:solidFill>
                <a:effectLst/>
              </a:rPr>
              <a:t>1</a:t>
            </a:r>
            <a:r>
              <a:rPr kumimoji="0" b="1">
                <a:solidFill>
                  <a:srgbClr val="0033CC"/>
                </a:solidFill>
                <a:effectLst/>
              </a:rPr>
              <a:t>/S</a:t>
            </a:r>
            <a:r>
              <a:rPr kumimoji="0" b="1">
                <a:solidFill>
                  <a:srgbClr val="0033CC"/>
                </a:solidFill>
                <a:effectLst/>
              </a:rPr>
              <a:t>检验点：</a:t>
            </a:r>
            <a:r>
              <a:rPr kumimoji="0">
                <a:effectLst/>
              </a:rPr>
              <a:t>在酵母中称</a:t>
            </a:r>
            <a:r>
              <a:rPr kumimoji="0">
                <a:effectLst/>
              </a:rPr>
              <a:t>start</a:t>
            </a:r>
            <a:r>
              <a:rPr kumimoji="0">
                <a:effectLst/>
              </a:rPr>
              <a:t>点，在哺乳动物中称</a:t>
            </a:r>
            <a:r>
              <a:rPr kumimoji="0">
                <a:effectLst/>
              </a:rPr>
              <a:t>R</a:t>
            </a:r>
            <a:r>
              <a:rPr kumimoji="0">
                <a:effectLst/>
              </a:rPr>
              <a:t>点</a:t>
            </a:r>
            <a:endParaRPr kumimoji="0">
              <a:effectLst/>
            </a:endParaRPr>
          </a:p>
          <a:p>
            <a:pPr lvl="1">
              <a:lnSpc>
                <a:spcPts val="3800"/>
              </a:lnSpc>
              <a:spcAft>
                <a:spcPts val="600"/>
              </a:spcAft>
            </a:pPr>
            <a:r>
              <a:rPr kumimoji="0" b="1">
                <a:solidFill>
                  <a:srgbClr val="0033CC"/>
                </a:solidFill>
                <a:effectLst/>
              </a:rPr>
              <a:t>S</a:t>
            </a:r>
            <a:r>
              <a:rPr kumimoji="0" b="1">
                <a:solidFill>
                  <a:srgbClr val="0033CC"/>
                </a:solidFill>
                <a:effectLst/>
              </a:rPr>
              <a:t>期检验点</a:t>
            </a:r>
            <a:endParaRPr kumimoji="0" b="1">
              <a:solidFill>
                <a:srgbClr val="0033CC"/>
              </a:solidFill>
              <a:effectLst/>
            </a:endParaRPr>
          </a:p>
          <a:p>
            <a:pPr lvl="1">
              <a:lnSpc>
                <a:spcPts val="3800"/>
              </a:lnSpc>
              <a:spcAft>
                <a:spcPts val="600"/>
              </a:spcAft>
            </a:pPr>
            <a:r>
              <a:rPr kumimoji="0" b="1">
                <a:solidFill>
                  <a:srgbClr val="0033CC"/>
                </a:solidFill>
                <a:effectLst/>
              </a:rPr>
              <a:t>G</a:t>
            </a:r>
            <a:r>
              <a:rPr kumimoji="0" b="1" baseline="-25000">
                <a:solidFill>
                  <a:srgbClr val="0033CC"/>
                </a:solidFill>
                <a:effectLst/>
              </a:rPr>
              <a:t>2</a:t>
            </a:r>
            <a:r>
              <a:rPr kumimoji="0" b="1">
                <a:solidFill>
                  <a:srgbClr val="0033CC"/>
                </a:solidFill>
                <a:effectLst/>
              </a:rPr>
              <a:t>/M</a:t>
            </a:r>
            <a:r>
              <a:rPr kumimoji="0" b="1">
                <a:solidFill>
                  <a:srgbClr val="0033CC"/>
                </a:solidFill>
                <a:effectLst/>
              </a:rPr>
              <a:t>检验点</a:t>
            </a:r>
            <a:endParaRPr kumimoji="0" b="1">
              <a:solidFill>
                <a:srgbClr val="0033CC"/>
              </a:solidFill>
              <a:effectLst/>
            </a:endParaRPr>
          </a:p>
          <a:p>
            <a:pPr lvl="1">
              <a:lnSpc>
                <a:spcPts val="3800"/>
              </a:lnSpc>
              <a:spcAft>
                <a:spcPts val="600"/>
              </a:spcAft>
            </a:pPr>
            <a:r>
              <a:rPr kumimoji="0" b="1">
                <a:solidFill>
                  <a:srgbClr val="0033CC"/>
                </a:solidFill>
                <a:effectLst/>
              </a:rPr>
              <a:t>中</a:t>
            </a:r>
            <a:r>
              <a:rPr kumimoji="0" b="1">
                <a:solidFill>
                  <a:srgbClr val="0033CC"/>
                </a:solidFill>
                <a:effectLst/>
              </a:rPr>
              <a:t>-</a:t>
            </a:r>
            <a:r>
              <a:rPr kumimoji="0" b="1">
                <a:solidFill>
                  <a:srgbClr val="0033CC"/>
                </a:solidFill>
                <a:effectLst/>
              </a:rPr>
              <a:t>后期检验点</a:t>
            </a:r>
            <a:endParaRPr kumimoji="0" b="1">
              <a:solidFill>
                <a:srgbClr val="0033CC"/>
              </a:solidFill>
              <a:effectLst/>
            </a:endParaRPr>
          </a:p>
          <a:p>
            <a:pPr lvl="0">
              <a:lnSpc>
                <a:spcPts val="3800"/>
              </a:lnSpc>
              <a:spcAft>
                <a:spcPts val="600"/>
              </a:spcAft>
            </a:pPr>
            <a:endParaRPr kumimoji="0">
              <a:effectLst/>
            </a:endParaRPr>
          </a:p>
        </p:txBody>
      </p:sp>
      <p:pic>
        <p:nvPicPr>
          <p:cNvPr id="16387" name="Picture 2" descr="figure 17-14"/>
          <p:cNvPicPr/>
          <p:nvPr/>
        </p:nvPicPr>
        <p:blipFill>
          <a:blip r:embed="rId1"/>
          <a:stretch>
            <a:fillRect/>
          </a:stretch>
        </p:blipFill>
        <p:spPr>
          <a:xfrm>
            <a:off x="4265612" y="1196975"/>
            <a:ext cx="4752975" cy="5040312"/>
          </a:xfrm>
          <a:prstGeom prst="rect">
            <a:avLst/>
          </a:prstGeom>
          <a:noFill/>
          <a:ln w="9525">
            <a:noFill/>
            <a:miter lim="800000"/>
            <a:headEnd/>
            <a:tailEnd/>
          </a:ln>
          <a:effectLst/>
        </p:spPr>
      </p:pic>
      <p:sp>
        <p:nvSpPr>
          <p:cNvPr id="16388" name="Text Box 3"/>
          <p:cNvSpPr/>
          <p:nvPr/>
        </p:nvSpPr>
        <p:spPr>
          <a:xfrm>
            <a:off x="0" y="6308725"/>
            <a:ext cx="9067800" cy="260350"/>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1" sz="2400" b="0" i="0" u="none">
                <a:solidFill>
                  <a:schemeClr val="tx1"/>
                </a:solidFill>
                <a:effectLst/>
                <a:latin typeface="Calibri" panose="020F0502020204030204" pitchFamily="34" charset="0"/>
                <a:ea typeface="宋体" panose="02010600030101010101" pitchFamily="2" charset="-122"/>
              </a:defRPr>
            </a:lvl5pPr>
          </a:lstStyle>
          <a:p>
            <a:pPr marL="0" lvl="0" indent="0" algn="r"/>
            <a:r>
              <a:rPr kumimoji="0" sz="1100">
                <a:effectLst/>
                <a:latin typeface="Arial" panose="020B0604020202020204" pitchFamily="34" charset="0"/>
              </a:rPr>
              <a:t>Figure 17-14 </a:t>
            </a:r>
            <a:r>
              <a:rPr kumimoji="0" sz="1100" i="1">
                <a:effectLst/>
                <a:latin typeface="Arial" panose="020B0604020202020204" pitchFamily="34" charset="0"/>
              </a:rPr>
              <a:t> Molecular Biology of the Cell</a:t>
            </a:r>
            <a:r>
              <a:rPr kumimoji="0" sz="1100">
                <a:effectLst/>
                <a:latin typeface="Arial" panose="020B0604020202020204" pitchFamily="34" charset="0"/>
              </a:rPr>
              <a:t> (© Garland Science 2008)</a:t>
            </a:r>
            <a:endParaRPr kumimoji="0" sz="1100">
              <a:effectLst/>
              <a:latin typeface="Arial" panose="020B0604020202020204" pitchFamily="34" charset="0"/>
            </a:endParaRPr>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17409"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t>Different cell cycle length</a:t>
            </a:r>
          </a:p>
        </p:txBody>
      </p:sp>
      <p:grpSp>
        <p:nvGrpSpPr>
          <p:cNvPr id="17410" name="组合 6"/>
          <p:cNvGrpSpPr/>
          <p:nvPr/>
        </p:nvGrpSpPr>
        <p:grpSpPr>
          <a:xfrm>
            <a:off x="560388" y="1035050"/>
            <a:ext cx="8023225" cy="5418138"/>
            <a:chOff x="560879" y="1035483"/>
            <a:chExt cx="8022243" cy="5417253"/>
          </a:xfrm>
          <a:effectLst/>
        </p:grpSpPr>
        <p:pic>
          <p:nvPicPr>
            <p:cNvPr id="17411" name="Picture 5"/>
            <p:cNvPicPr/>
            <p:nvPr/>
          </p:nvPicPr>
          <p:blipFill>
            <a:blip r:embed="rId1">
              <a:lum bright="-24000" contrast="42000"/>
            </a:blip>
            <a:stretch>
              <a:fillRect/>
            </a:stretch>
          </p:blipFill>
          <p:spPr>
            <a:xfrm>
              <a:off x="867110" y="4112736"/>
              <a:ext cx="7409780" cy="2340000"/>
            </a:xfrm>
            <a:prstGeom prst="rect">
              <a:avLst/>
            </a:prstGeom>
            <a:noFill/>
            <a:ln w="9525">
              <a:noFill/>
              <a:miter lim="800000"/>
              <a:headEnd/>
              <a:tailEnd/>
            </a:ln>
            <a:effectLst/>
          </p:spPr>
        </p:pic>
        <p:pic>
          <p:nvPicPr>
            <p:cNvPr id="17412" name="Picture 7" descr="figure 17-03"/>
            <p:cNvPicPr/>
            <p:nvPr/>
          </p:nvPicPr>
          <p:blipFill>
            <a:blip r:embed="rId2"/>
            <a:stretch>
              <a:fillRect/>
            </a:stretch>
          </p:blipFill>
          <p:spPr>
            <a:xfrm>
              <a:off x="560879" y="1035483"/>
              <a:ext cx="8022243" cy="3060000"/>
            </a:xfrm>
            <a:prstGeom prst="rect">
              <a:avLst/>
            </a:prstGeom>
            <a:noFill/>
            <a:ln w="9525">
              <a:noFill/>
              <a:miter lim="800000"/>
              <a:headEnd/>
              <a:tailEnd/>
            </a:ln>
            <a:effectLst/>
          </p:spPr>
        </p:pic>
      </p:gr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effectLst/>
      </p:grpSpPr>
      <p:sp>
        <p:nvSpPr>
          <p:cNvPr id="18433" name="标题 1"/>
          <p:cNvSpPr/>
          <p:nvPr>
            <p:ph type="title" idx="4294967295"/>
          </p:nvPr>
        </p:nvSpPr>
        <p:spPr>
          <a:xfrm>
            <a:off x="457200" y="142875"/>
            <a:ext cx="8229600" cy="727075"/>
          </a:xfrm>
          <a:prstGeom prst="rect">
            <a:avLst/>
          </a:prstGeom>
          <a:noFill/>
          <a:ln w="9525">
            <a:miter lim="800000"/>
          </a:ln>
          <a:effectLst/>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sz="3600" b="1" i="0" u="none">
                <a:solidFill>
                  <a:schemeClr val="bg1"/>
                </a:solidFill>
                <a:effectLst/>
                <a:latin typeface="Arial" panose="020B0604020202020204" pitchFamily="34" charset="0"/>
                <a:ea typeface="黑体" panose="02010609060101010101" pitchFamily="49" charset="-122"/>
              </a:defRPr>
            </a:lvl1pPr>
          </a:lstStyle>
          <a:p>
            <a:pPr lvl="0"/>
            <a:r>
              <a:t>细胞周期时间测定</a:t>
            </a:r>
          </a:p>
        </p:txBody>
      </p:sp>
      <p:sp>
        <p:nvSpPr>
          <p:cNvPr id="18434" name="内容占位符 2"/>
          <p:cNvSpPr/>
          <p:nvPr>
            <p:ph idx="4294967295"/>
          </p:nvPr>
        </p:nvSpPr>
        <p:spPr>
          <a:xfrm>
            <a:off x="250825" y="1073150"/>
            <a:ext cx="4114800" cy="5359400"/>
          </a:xfrm>
          <a:prstGeom prst="rect">
            <a:avLst/>
          </a:prstGeom>
          <a:noFill/>
          <a:ln w="9525">
            <a:miter lim="800000"/>
          </a:ln>
          <a:effectLst/>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800" b="0" i="0" u="none">
                <a:solidFill>
                  <a:schemeClr val="tx1"/>
                </a:solidFill>
                <a:effectLst/>
                <a:latin typeface="Arial" panose="020B0604020202020204" pitchFamily="34" charset="0"/>
                <a:ea typeface="黑体" panose="02010609060101010101" pitchFamily="49" charset="-122"/>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400" b="0" i="0" u="none">
                <a:solidFill>
                  <a:schemeClr val="tx1"/>
                </a:solidFill>
                <a:effectLst/>
                <a:latin typeface="Arial" panose="020B0604020202020204" pitchFamily="34" charset="0"/>
                <a:ea typeface="黑体" panose="02010609060101010101" pitchFamily="49" charset="-122"/>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2000" b="0" i="0" u="none">
                <a:solidFill>
                  <a:schemeClr val="tx1"/>
                </a:solidFill>
                <a:effectLst/>
                <a:latin typeface="Arial" panose="020B0604020202020204" pitchFamily="34" charset="0"/>
                <a:ea typeface="黑体" panose="02010609060101010101" pitchFamily="49" charset="-122"/>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800" b="0" i="0" u="none">
                <a:solidFill>
                  <a:schemeClr val="tx1"/>
                </a:solidFill>
                <a:effectLst/>
                <a:latin typeface="Arial" panose="020B0604020202020204" pitchFamily="34" charset="0"/>
                <a:ea typeface="黑体" panose="02010609060101010101" pitchFamily="49" charset="-122"/>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1" sz="1600" b="0" i="0" u="none">
                <a:solidFill>
                  <a:schemeClr val="tx1"/>
                </a:solidFill>
                <a:effectLst/>
                <a:latin typeface="Arial" panose="020B0604020202020204" pitchFamily="34" charset="0"/>
                <a:ea typeface="黑体" panose="02010609060101010101" pitchFamily="49" charset="-122"/>
              </a:defRPr>
            </a:lvl5pPr>
          </a:lstStyle>
          <a:p>
            <a:pPr lvl="0">
              <a:lnSpc>
                <a:spcPts val="3600"/>
              </a:lnSpc>
              <a:spcBef>
                <a:spcPts val="600"/>
              </a:spcBef>
              <a:spcAft>
                <a:spcPts val="600"/>
              </a:spcAft>
            </a:pPr>
            <a:r>
              <a:rPr kumimoji="0" b="1">
                <a:solidFill>
                  <a:srgbClr val="0033CC"/>
                </a:solidFill>
                <a:effectLst/>
              </a:rPr>
              <a:t>标记有丝分裂百分率法</a:t>
            </a:r>
            <a:r>
              <a:rPr kumimoji="0" sz="2400" b="1">
                <a:solidFill>
                  <a:srgbClr val="0033CC"/>
                </a:solidFill>
                <a:effectLst/>
              </a:rPr>
              <a:t>（</a:t>
            </a:r>
            <a:r>
              <a:rPr kumimoji="0" sz="2400" b="1">
                <a:solidFill>
                  <a:srgbClr val="0033CC"/>
                </a:solidFill>
                <a:effectLst/>
              </a:rPr>
              <a:t>percentage labeled mitosis</a:t>
            </a:r>
            <a:r>
              <a:rPr kumimoji="0" sz="2400" b="1">
                <a:solidFill>
                  <a:srgbClr val="0033CC"/>
                </a:solidFill>
                <a:effectLst/>
              </a:rPr>
              <a:t>，</a:t>
            </a:r>
            <a:r>
              <a:rPr kumimoji="0" sz="2400" b="1">
                <a:solidFill>
                  <a:srgbClr val="0033CC"/>
                </a:solidFill>
                <a:effectLst/>
              </a:rPr>
              <a:t>PLM</a:t>
            </a:r>
            <a:r>
              <a:rPr kumimoji="0" sz="2400" b="1">
                <a:solidFill>
                  <a:srgbClr val="0033CC"/>
                </a:solidFill>
                <a:effectLst/>
              </a:rPr>
              <a:t>）</a:t>
            </a:r>
            <a:endParaRPr kumimoji="0" sz="2400" b="1">
              <a:solidFill>
                <a:srgbClr val="0033CC"/>
              </a:solidFill>
              <a:effectLst/>
            </a:endParaRPr>
          </a:p>
          <a:p>
            <a:pPr lvl="1">
              <a:lnSpc>
                <a:spcPts val="3600"/>
              </a:lnSpc>
              <a:spcBef>
                <a:spcPts val="600"/>
              </a:spcBef>
              <a:spcAft>
                <a:spcPts val="600"/>
              </a:spcAft>
            </a:pPr>
            <a:r>
              <a:rPr kumimoji="0">
                <a:effectLst/>
              </a:rPr>
              <a:t>对测定细胞进行脉冲标记、定时取材、利用放射自显影技术显示标记细胞，通过统计标记有丝分裂细胞百分数的办法来测定细胞周期</a:t>
            </a:r>
            <a:endParaRPr kumimoji="0">
              <a:effectLst/>
            </a:endParaRPr>
          </a:p>
          <a:p>
            <a:pPr lvl="1">
              <a:lnSpc>
                <a:spcPts val="3600"/>
              </a:lnSpc>
              <a:spcBef>
                <a:spcPts val="600"/>
              </a:spcBef>
              <a:spcAft>
                <a:spcPts val="600"/>
              </a:spcAft>
            </a:pPr>
            <a:r>
              <a:rPr kumimoji="0">
                <a:effectLst/>
              </a:rPr>
              <a:t>放射标记物为</a:t>
            </a:r>
            <a:r>
              <a:rPr kumimoji="0" baseline="30000">
                <a:effectLst/>
              </a:rPr>
              <a:t>3</a:t>
            </a:r>
            <a:r>
              <a:rPr kumimoji="0">
                <a:effectLst/>
              </a:rPr>
              <a:t>H</a:t>
            </a:r>
            <a:r>
              <a:rPr kumimoji="0">
                <a:effectLst/>
              </a:rPr>
              <a:t>或者</a:t>
            </a:r>
            <a:r>
              <a:rPr kumimoji="0" baseline="30000">
                <a:effectLst/>
              </a:rPr>
              <a:t>14</a:t>
            </a:r>
            <a:r>
              <a:rPr kumimoji="0">
                <a:effectLst/>
              </a:rPr>
              <a:t>C</a:t>
            </a:r>
            <a:r>
              <a:rPr kumimoji="0">
                <a:effectLst/>
              </a:rPr>
              <a:t>标记的</a:t>
            </a:r>
            <a:r>
              <a:rPr kumimoji="0">
                <a:effectLst/>
              </a:rPr>
              <a:t>TdR</a:t>
            </a:r>
            <a:endParaRPr kumimoji="0">
              <a:effectLst/>
            </a:endParaRPr>
          </a:p>
        </p:txBody>
      </p:sp>
      <p:pic>
        <p:nvPicPr>
          <p:cNvPr id="18435" name="Picture 11" descr="14"/>
          <p:cNvPicPr/>
          <p:nvPr/>
        </p:nvPicPr>
        <p:blipFill>
          <a:blip r:embed="rId1">
            <a:lum bright="-12000" contrast="24000"/>
          </a:blip>
          <a:stretch>
            <a:fillRect/>
          </a:stretch>
        </p:blipFill>
        <p:spPr>
          <a:xfrm>
            <a:off x="4288155" y="2634615"/>
            <a:ext cx="4676775" cy="3238500"/>
          </a:xfrm>
          <a:prstGeom prst="rect">
            <a:avLst/>
          </a:prstGeom>
          <a:noFill/>
          <a:ln w="9525">
            <a:noFill/>
            <a:miter lim="800000"/>
            <a:headEnd/>
            <a:tailEnd/>
          </a:ln>
          <a:effectLst/>
        </p:spPr>
      </p:pic>
      <p:sp>
        <p:nvSpPr>
          <p:cNvPr id="2" name="文本框 1"/>
          <p:cNvSpPr txBox="1"/>
          <p:nvPr/>
        </p:nvSpPr>
        <p:spPr>
          <a:xfrm>
            <a:off x="4433570" y="1083310"/>
            <a:ext cx="4531360" cy="119888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利用细胞群中处于某一状态的细胞数量比例反映该状态在细胞周期中的持续时间</a:t>
            </a:r>
            <a:endParaRPr lang="zh-CN" altLang="en-US">
              <a:latin typeface="微软雅黑" panose="020B0503020204020204" charset="-122"/>
              <a:ea typeface="微软雅黑" panose="020B0503020204020204" charset="-122"/>
            </a:endParaRPr>
          </a:p>
        </p:txBody>
      </p:sp>
    </p:spTree>
  </p:cSld>
  <p:clrMapOvr>
    <a:masterClrMapping/>
  </p:clrMapOvr>
  <p:transition>
    <p:wipe dir="r"/>
  </p:transition>
</p:sld>
</file>

<file path=ppt/tags/tag1.xml><?xml version="1.0" encoding="utf-8"?>
<p:tagLst xmlns:p="http://schemas.openxmlformats.org/presentationml/2006/main">
  <p:tag name="AS_NET" val="4.0.30319.42000"/>
  <p:tag name="AS_OS" val="Microsoft Windows NT 6.1.7601 Service Pack 1"/>
  <p:tag name="AS_RELEASE_DATE" val="2015.01.30"/>
  <p:tag name="AS_TITLE" val="Aspose.Slides for .NET 4.0"/>
  <p:tag name="AS_VERSION" val="15.1.0.0"/>
</p:tagLst>
</file>

<file path=ppt/theme/theme1.xml><?xml version="1.0" encoding="utf-8"?>
<a:theme xmlns:a="http://schemas.openxmlformats.org/drawingml/2006/main" name="cell biology 4e">
  <a:themeElements>
    <a:clrScheme nam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ell biology 4e">
  <a:themeElements>
    <a:clrScheme nam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ell biology 4e">
  <a:themeElements>
    <a:clrScheme nam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3886</Words>
  <Application>WPS 演示</Application>
  <PresentationFormat/>
  <Paragraphs>330</Paragraphs>
  <Slides>54</Slides>
  <Notes>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54</vt:i4>
      </vt:variant>
    </vt:vector>
  </HeadingPairs>
  <TitlesOfParts>
    <vt:vector size="67" baseType="lpstr">
      <vt:lpstr>Arial</vt:lpstr>
      <vt:lpstr>宋体</vt:lpstr>
      <vt:lpstr>Wingdings</vt:lpstr>
      <vt:lpstr>Calibri</vt:lpstr>
      <vt:lpstr>黑体</vt:lpstr>
      <vt:lpstr>Times New Roman</vt:lpstr>
      <vt:lpstr>微软雅黑</vt:lpstr>
      <vt:lpstr>Arial Unicode MS</vt:lpstr>
      <vt:lpstr>Trebuchet MS</vt:lpstr>
      <vt:lpstr>msgothic</vt:lpstr>
      <vt:lpstr>cell biology 4e</vt:lpstr>
      <vt:lpstr>1_cell biology 4e</vt:lpstr>
      <vt:lpstr>3_cell biology 4e</vt:lpstr>
      <vt:lpstr>PowerPoint 演示文稿</vt:lpstr>
      <vt:lpstr>本章主要内容</vt:lpstr>
      <vt:lpstr>第一节  细胞周期</vt:lpstr>
      <vt:lpstr>一、细胞周期概述 </vt:lpstr>
      <vt:lpstr>细胞社会中的3 类细胞群体</vt:lpstr>
      <vt:lpstr>二、细胞周期中各不同时相及其主要事件</vt:lpstr>
      <vt:lpstr>检验点  check point</vt:lpstr>
      <vt:lpstr>Different cell cycle length</vt:lpstr>
      <vt:lpstr>细胞周期时间测定</vt:lpstr>
      <vt:lpstr>标记有丝分裂百分率法</vt:lpstr>
      <vt:lpstr>三、细胞周期同步化</vt:lpstr>
      <vt:lpstr>诱导同步化</vt:lpstr>
      <vt:lpstr>PowerPoint 演示文稿</vt:lpstr>
      <vt:lpstr>四、特殊的细胞周期——早期胚胎</vt:lpstr>
      <vt:lpstr>四、特殊的细胞周期——酵母细胞</vt:lpstr>
      <vt:lpstr>四、特殊的细胞周期——植物细胞</vt:lpstr>
      <vt:lpstr>四、特殊的细胞周期——植物细胞</vt:lpstr>
      <vt:lpstr>四、特殊的细胞周期——细菌</vt:lpstr>
      <vt:lpstr>第二节  细胞分裂</vt:lpstr>
      <vt:lpstr>一、有丝分裂</vt:lpstr>
      <vt:lpstr>1. 前期——染色体凝缩</vt:lpstr>
      <vt:lpstr>1. 前期——细胞分裂极的确立和纺锤体装配</vt:lpstr>
      <vt:lpstr>中心体复制与细胞周期的关系</vt:lpstr>
      <vt:lpstr>2. 前中期——核膜崩解</vt:lpstr>
      <vt:lpstr>2. 前中期——完成纺锤体装配，形成有丝分裂器</vt:lpstr>
      <vt:lpstr>2. 前中期——纺锤体组装过程</vt:lpstr>
      <vt:lpstr>2. 前中期——染色体整列</vt:lpstr>
      <vt:lpstr>2. 前中期——染色体整列</vt:lpstr>
      <vt:lpstr>3. 中期</vt:lpstr>
      <vt:lpstr>4. 后期</vt:lpstr>
      <vt:lpstr>后期Ａ和后期Ｂ染色体向极部运动示意图</vt:lpstr>
      <vt:lpstr>有丝分裂中后期转换</vt:lpstr>
      <vt:lpstr>5. 末期</vt:lpstr>
      <vt:lpstr>6. 胞质分裂</vt:lpstr>
      <vt:lpstr>中央纺锤体和星体微管作用于细胞皮层并诱导分裂沟形成</vt:lpstr>
      <vt:lpstr>二、减数分裂 </vt:lpstr>
      <vt:lpstr>有丝分裂和减数分裂比较</vt:lpstr>
      <vt:lpstr>（一）减数分裂前间期</vt:lpstr>
      <vt:lpstr>（二）减数分裂过程</vt:lpstr>
      <vt:lpstr>你知道吗？Why？</vt:lpstr>
      <vt:lpstr>1. 减数分裂 I </vt:lpstr>
      <vt:lpstr>1. 减数分裂 I —— 前期 I（同源染色体配对和基因重组）</vt:lpstr>
      <vt:lpstr>1. 减数分裂 I —— 前期 I</vt:lpstr>
      <vt:lpstr>联会复合体（synaptonemal complex）</vt:lpstr>
      <vt:lpstr>双线期二价染色体</vt:lpstr>
      <vt:lpstr>1. 减数分裂 I —— 中期 I</vt:lpstr>
      <vt:lpstr>Kinetochore and centromere behavior in meiosis</vt:lpstr>
      <vt:lpstr>1. 减数分裂 I —— 后期 I</vt:lpstr>
      <vt:lpstr>1. 减数分裂 I —— 后期 I</vt:lpstr>
      <vt:lpstr>1. 减数分裂 I —— 末期 I、胞质分裂和减数分裂间期</vt:lpstr>
      <vt:lpstr>2. 减数分裂 II</vt:lpstr>
      <vt:lpstr>（三）减数分裂过程的特殊结构及其变化</vt:lpstr>
      <vt:lpstr>Evolution of vertebrate sex chromosomes and sex-determining genes</vt:lpstr>
      <vt:lpstr>（三）减数分裂过程的特殊结构及其变化</vt:lpstr>
    </vt:vector>
  </TitlesOfParts>
  <Company>教育</Company>
  <LinksUpToDate>false</LinksUpToDate>
  <SharedDoc>false</SharedDoc>
  <HyperlinksChanged>false</HyperlinksChanged>
  <AppVersion>14.0000</AppVersion>
  <Manager>教育</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教育</dc:title>
  <dc:creator>教育</dc:creator>
  <cp:keywords>教育</cp:keywords>
  <dc:description>教育</dc:description>
  <dc:subject>教育</dc:subject>
  <cp:category>教育</cp:category>
  <cp:lastModifiedBy>Tsongfucius</cp:lastModifiedBy>
  <cp:revision>86</cp:revision>
  <cp:lastPrinted>2020-10-07T05:50:00Z</cp:lastPrinted>
  <dcterms:created xsi:type="dcterms:W3CDTF">2012-03-19T07:10:00Z</dcterms:created>
  <dcterms:modified xsi:type="dcterms:W3CDTF">2021-02-21T05:03:24Z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